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7" r:id="rId3"/>
    <p:sldId id="259" r:id="rId4"/>
    <p:sldId id="267" r:id="rId5"/>
    <p:sldId id="260" r:id="rId6"/>
    <p:sldId id="268" r:id="rId7"/>
    <p:sldId id="269" r:id="rId8"/>
    <p:sldId id="270" r:id="rId9"/>
    <p:sldId id="271" r:id="rId10"/>
    <p:sldId id="261" r:id="rId11"/>
    <p:sldId id="262" r:id="rId12"/>
    <p:sldId id="265" r:id="rId13"/>
    <p:sldId id="263" r:id="rId14"/>
    <p:sldId id="264" r:id="rId15"/>
    <p:sldId id="272" r:id="rId16"/>
    <p:sldId id="273" r:id="rId17"/>
    <p:sldId id="274" r:id="rId18"/>
    <p:sldId id="275" r:id="rId19"/>
    <p:sldId id="276" r:id="rId20"/>
    <p:sldId id="278" r:id="rId21"/>
    <p:sldId id="279" r:id="rId22"/>
    <p:sldId id="280" r:id="rId23"/>
    <p:sldId id="281" r:id="rId24"/>
    <p:sldId id="282"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2047" autoAdjust="0"/>
  </p:normalViewPr>
  <p:slideViewPr>
    <p:cSldViewPr snapToGrid="0">
      <p:cViewPr>
        <p:scale>
          <a:sx n="92" d="100"/>
          <a:sy n="92" d="100"/>
        </p:scale>
        <p:origin x="72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CD5AFC-EC60-4710-A5CF-9228E7F8C60B}" type="datetimeFigureOut">
              <a:rPr lang="en-US" smtClean="0"/>
              <a:t>2/21/2021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8A0E4E-1BFC-4069-97B0-E274FEE78B51}" type="slidenum">
              <a:rPr lang="en-US" smtClean="0"/>
              <a:t>‹#›</a:t>
            </a:fld>
            <a:endParaRPr lang="en-US"/>
          </a:p>
        </p:txBody>
      </p:sp>
    </p:spTree>
    <p:extLst>
      <p:ext uri="{BB962C8B-B14F-4D97-AF65-F5344CB8AC3E}">
        <p14:creationId xmlns:p14="http://schemas.microsoft.com/office/powerpoint/2010/main" val="20526036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8A0E4E-1BFC-4069-97B0-E274FEE78B51}" type="slidenum">
              <a:rPr lang="en-US" smtClean="0"/>
              <a:t>3</a:t>
            </a:fld>
            <a:endParaRPr lang="en-US"/>
          </a:p>
        </p:txBody>
      </p:sp>
    </p:spTree>
    <p:extLst>
      <p:ext uri="{BB962C8B-B14F-4D97-AF65-F5344CB8AC3E}">
        <p14:creationId xmlns:p14="http://schemas.microsoft.com/office/powerpoint/2010/main" val="19537314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8A0E4E-1BFC-4069-97B0-E274FEE78B51}" type="slidenum">
              <a:rPr lang="en-US" smtClean="0"/>
              <a:t>4</a:t>
            </a:fld>
            <a:endParaRPr lang="en-US"/>
          </a:p>
        </p:txBody>
      </p:sp>
    </p:spTree>
    <p:extLst>
      <p:ext uri="{BB962C8B-B14F-4D97-AF65-F5344CB8AC3E}">
        <p14:creationId xmlns:p14="http://schemas.microsoft.com/office/powerpoint/2010/main" val="34819358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8A0E4E-1BFC-4069-97B0-E274FEE78B51}" type="slidenum">
              <a:rPr lang="en-US" smtClean="0"/>
              <a:t>5</a:t>
            </a:fld>
            <a:endParaRPr lang="en-US"/>
          </a:p>
        </p:txBody>
      </p:sp>
    </p:spTree>
    <p:extLst>
      <p:ext uri="{BB962C8B-B14F-4D97-AF65-F5344CB8AC3E}">
        <p14:creationId xmlns:p14="http://schemas.microsoft.com/office/powerpoint/2010/main" val="12190075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Click: Get Started</a:t>
            </a:r>
          </a:p>
          <a:p>
            <a:pPr marL="0" indent="0">
              <a:buNone/>
            </a:pPr>
            <a:r>
              <a:rPr lang="en-US" dirty="0"/>
              <a:t>2. Set Born: Jan 2000</a:t>
            </a:r>
          </a:p>
          <a:p>
            <a:pPr marL="0" indent="0">
              <a:buNone/>
            </a:pPr>
            <a:r>
              <a:rPr lang="en-US" dirty="0"/>
              <a:t>3. Entry Date: </a:t>
            </a:r>
            <a:r>
              <a:rPr lang="en-US" dirty="0" err="1"/>
              <a:t>Decemember</a:t>
            </a:r>
            <a:r>
              <a:rPr lang="en-US" dirty="0"/>
              <a:t> 2020</a:t>
            </a:r>
          </a:p>
          <a:p>
            <a:pPr marL="0" indent="0">
              <a:buNone/>
            </a:pPr>
            <a:r>
              <a:rPr lang="en-US" dirty="0"/>
              <a:t>4. Current Grade: E-2</a:t>
            </a:r>
          </a:p>
          <a:p>
            <a:pPr marL="0" indent="0">
              <a:buNone/>
            </a:pPr>
            <a:r>
              <a:rPr lang="en-US" dirty="0"/>
              <a:t>5.Estimate Service at separation: 5 years</a:t>
            </a:r>
          </a:p>
          <a:p>
            <a:pPr marL="0" indent="0">
              <a:buNone/>
            </a:pPr>
            <a:r>
              <a:rPr lang="en-US" dirty="0"/>
              <a:t>6. Opt-in: Feb 2021</a:t>
            </a:r>
          </a:p>
          <a:p>
            <a:pPr marL="0" indent="0">
              <a:buNone/>
            </a:pPr>
            <a:r>
              <a:rPr lang="en-US" dirty="0"/>
              <a:t>7. Life Expectancy: 80</a:t>
            </a:r>
          </a:p>
          <a:p>
            <a:pPr marL="0" indent="0">
              <a:buNone/>
            </a:pPr>
            <a:r>
              <a:rPr lang="en-US" dirty="0"/>
              <a:t>8. TSP </a:t>
            </a:r>
            <a:r>
              <a:rPr lang="en-US" dirty="0" err="1"/>
              <a:t>Withdrawl</a:t>
            </a:r>
            <a:r>
              <a:rPr lang="en-US" dirty="0"/>
              <a:t>: 59 Years</a:t>
            </a:r>
          </a:p>
          <a:p>
            <a:pPr marL="0" indent="0">
              <a:buNone/>
            </a:pPr>
            <a:r>
              <a:rPr lang="en-US" dirty="0"/>
              <a:t>9. Leave Contribution Rate and set rate of return to: 8.5%</a:t>
            </a:r>
          </a:p>
          <a:p>
            <a:pPr marL="0" indent="0">
              <a:buNone/>
            </a:pPr>
            <a:r>
              <a:rPr lang="en-US" dirty="0"/>
              <a:t>10. Don’t override anything</a:t>
            </a:r>
          </a:p>
          <a:p>
            <a:pPr marL="0" indent="0">
              <a:buNone/>
            </a:pPr>
            <a:r>
              <a:rPr lang="en-US" dirty="0"/>
              <a:t>11. Bonus and Payments: Continue</a:t>
            </a:r>
          </a:p>
          <a:p>
            <a:pPr marL="0" indent="0">
              <a:buNone/>
            </a:pPr>
            <a:r>
              <a:rPr lang="en-US" dirty="0"/>
              <a:t>12. Lump Sum: Continue</a:t>
            </a:r>
          </a:p>
          <a:p>
            <a:pPr marL="0" indent="0">
              <a:buNone/>
            </a:pPr>
            <a:r>
              <a:rPr lang="en-US" dirty="0"/>
              <a:t>Total Retirement Package: $488,263 </a:t>
            </a:r>
          </a:p>
          <a:p>
            <a:pPr marL="0" indent="0">
              <a:buNone/>
            </a:pPr>
            <a:endParaRPr lang="en-US" dirty="0"/>
          </a:p>
          <a:p>
            <a:pPr marL="0" indent="0">
              <a:buNone/>
            </a:pPr>
            <a:r>
              <a:rPr lang="en-US" dirty="0"/>
              <a:t>Second Round:</a:t>
            </a:r>
          </a:p>
          <a:p>
            <a:pPr marL="228600" indent="-228600">
              <a:buAutoNum type="arabicPeriod"/>
            </a:pPr>
            <a:r>
              <a:rPr lang="en-US" dirty="0"/>
              <a:t>Click: Get Started</a:t>
            </a:r>
          </a:p>
          <a:p>
            <a:pPr marL="0" indent="0">
              <a:buNone/>
            </a:pPr>
            <a:r>
              <a:rPr lang="en-US" dirty="0"/>
              <a:t>2. Set Born: Jan 2000</a:t>
            </a:r>
          </a:p>
          <a:p>
            <a:pPr marL="0" indent="0">
              <a:buNone/>
            </a:pPr>
            <a:r>
              <a:rPr lang="en-US" dirty="0"/>
              <a:t>3. Entry Date: </a:t>
            </a:r>
            <a:r>
              <a:rPr lang="en-US" dirty="0" err="1"/>
              <a:t>Decemember</a:t>
            </a:r>
            <a:r>
              <a:rPr lang="en-US" dirty="0"/>
              <a:t> 2020</a:t>
            </a:r>
          </a:p>
          <a:p>
            <a:pPr marL="0" indent="0">
              <a:buNone/>
            </a:pPr>
            <a:r>
              <a:rPr lang="en-US" dirty="0"/>
              <a:t>4. Current Grade: E-2</a:t>
            </a:r>
          </a:p>
          <a:p>
            <a:pPr marL="0" indent="0">
              <a:buNone/>
            </a:pPr>
            <a:r>
              <a:rPr lang="en-US" dirty="0"/>
              <a:t>5.Estimate Service at separation: 20 years</a:t>
            </a:r>
          </a:p>
          <a:p>
            <a:pPr marL="0" indent="0">
              <a:buNone/>
            </a:pPr>
            <a:r>
              <a:rPr lang="en-US" dirty="0"/>
              <a:t>6. Opt-in: Feb 2021</a:t>
            </a:r>
          </a:p>
          <a:p>
            <a:pPr marL="0" indent="0">
              <a:buNone/>
            </a:pPr>
            <a:r>
              <a:rPr lang="en-US" dirty="0"/>
              <a:t>7. Life Expectancy: 80</a:t>
            </a:r>
          </a:p>
          <a:p>
            <a:pPr marL="0" indent="0">
              <a:buNone/>
            </a:pPr>
            <a:r>
              <a:rPr lang="en-US" dirty="0"/>
              <a:t>8. TSP </a:t>
            </a:r>
            <a:r>
              <a:rPr lang="en-US" dirty="0" err="1"/>
              <a:t>Withdrawl</a:t>
            </a:r>
            <a:r>
              <a:rPr lang="en-US" dirty="0"/>
              <a:t>: 59 Years</a:t>
            </a:r>
          </a:p>
          <a:p>
            <a:pPr marL="0" indent="0">
              <a:buNone/>
            </a:pPr>
            <a:r>
              <a:rPr lang="en-US" dirty="0"/>
              <a:t>9. Leave Contribution Rate and set rate of return to: 8.5%</a:t>
            </a:r>
          </a:p>
          <a:p>
            <a:pPr marL="0" indent="0">
              <a:buNone/>
            </a:pPr>
            <a:r>
              <a:rPr lang="en-US" dirty="0"/>
              <a:t>10. Don’t override anything</a:t>
            </a:r>
          </a:p>
          <a:p>
            <a:pPr marL="0" indent="0">
              <a:buNone/>
            </a:pPr>
            <a:r>
              <a:rPr lang="en-US" dirty="0"/>
              <a:t>11. Bonus and Payments: 2.5, 12, 4, 1, 50%</a:t>
            </a:r>
          </a:p>
          <a:p>
            <a:pPr marL="0" indent="0">
              <a:buNone/>
            </a:pPr>
            <a:r>
              <a:rPr lang="en-US" dirty="0"/>
              <a:t>2. Lump Sum: 25%/1</a:t>
            </a:r>
          </a:p>
          <a:p>
            <a:pPr marL="0" indent="0">
              <a:buNone/>
            </a:pPr>
            <a:r>
              <a:rPr lang="en-US" dirty="0"/>
              <a:t>Total Retirement Package: $4,670,614</a:t>
            </a:r>
          </a:p>
          <a:p>
            <a:pPr marL="0" indent="0">
              <a:buNone/>
            </a:pPr>
            <a:endParaRPr lang="en-US" dirty="0"/>
          </a:p>
          <a:p>
            <a:pPr marL="0" indent="0">
              <a:buNone/>
            </a:pPr>
            <a:endParaRPr lang="en-US" dirty="0"/>
          </a:p>
        </p:txBody>
      </p:sp>
      <p:sp>
        <p:nvSpPr>
          <p:cNvPr id="4" name="Slide Number Placeholder 3"/>
          <p:cNvSpPr>
            <a:spLocks noGrp="1"/>
          </p:cNvSpPr>
          <p:nvPr>
            <p:ph type="sldNum" sz="quarter" idx="5"/>
          </p:nvPr>
        </p:nvSpPr>
        <p:spPr/>
        <p:txBody>
          <a:bodyPr/>
          <a:lstStyle/>
          <a:p>
            <a:fld id="{D58A0E4E-1BFC-4069-97B0-E274FEE78B51}" type="slidenum">
              <a:rPr lang="en-US" smtClean="0"/>
              <a:t>22</a:t>
            </a:fld>
            <a:endParaRPr lang="en-US"/>
          </a:p>
        </p:txBody>
      </p:sp>
    </p:spTree>
    <p:extLst>
      <p:ext uri="{BB962C8B-B14F-4D97-AF65-F5344CB8AC3E}">
        <p14:creationId xmlns:p14="http://schemas.microsoft.com/office/powerpoint/2010/main" val="1001318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CC5DA-FB0C-4062-AC3D-DB6094E2517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D41AB4D-1103-4A59-8C59-DBF7B9585B6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7177990-1FD9-42EC-9A95-7F76889C70DD}"/>
              </a:ext>
            </a:extLst>
          </p:cNvPr>
          <p:cNvSpPr>
            <a:spLocks noGrp="1"/>
          </p:cNvSpPr>
          <p:nvPr>
            <p:ph type="dt" sz="half" idx="10"/>
          </p:nvPr>
        </p:nvSpPr>
        <p:spPr/>
        <p:txBody>
          <a:bodyPr/>
          <a:lstStyle/>
          <a:p>
            <a:fld id="{BDD0CFB4-210E-4B9E-BA35-4DA38816D86D}" type="datetimeFigureOut">
              <a:rPr lang="en-US" smtClean="0"/>
              <a:t>2/21/2021</a:t>
            </a:fld>
            <a:endParaRPr lang="en-US" dirty="0"/>
          </a:p>
        </p:txBody>
      </p:sp>
      <p:sp>
        <p:nvSpPr>
          <p:cNvPr id="5" name="Footer Placeholder 4">
            <a:extLst>
              <a:ext uri="{FF2B5EF4-FFF2-40B4-BE49-F238E27FC236}">
                <a16:creationId xmlns:a16="http://schemas.microsoft.com/office/drawing/2014/main" id="{F5C86312-DF5A-41EB-8C6F-C1C02B2A0EF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2F966C1-08E4-41F8-A9D2-375C2B10B425}"/>
              </a:ext>
            </a:extLst>
          </p:cNvPr>
          <p:cNvSpPr>
            <a:spLocks noGrp="1"/>
          </p:cNvSpPr>
          <p:nvPr>
            <p:ph type="sldNum" sz="quarter" idx="12"/>
          </p:nvPr>
        </p:nvSpPr>
        <p:spPr/>
        <p:txBody>
          <a:bodyPr/>
          <a:lstStyle/>
          <a:p>
            <a:fld id="{54992E8B-BA38-428E-BCFB-65E3B0D414C8}" type="slidenum">
              <a:rPr lang="en-US" smtClean="0"/>
              <a:t>‹#›</a:t>
            </a:fld>
            <a:endParaRPr lang="en-US" dirty="0"/>
          </a:p>
        </p:txBody>
      </p:sp>
    </p:spTree>
    <p:extLst>
      <p:ext uri="{BB962C8B-B14F-4D97-AF65-F5344CB8AC3E}">
        <p14:creationId xmlns:p14="http://schemas.microsoft.com/office/powerpoint/2010/main" val="32915301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0DC0E-C911-40C6-A425-FCA0A10D867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F9C611A-44E9-4AB5-8CF2-5D4FB4942B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4FF6A1-C35D-4333-8003-4F4F78DBFDEB}"/>
              </a:ext>
            </a:extLst>
          </p:cNvPr>
          <p:cNvSpPr>
            <a:spLocks noGrp="1"/>
          </p:cNvSpPr>
          <p:nvPr>
            <p:ph type="dt" sz="half" idx="10"/>
          </p:nvPr>
        </p:nvSpPr>
        <p:spPr/>
        <p:txBody>
          <a:bodyPr/>
          <a:lstStyle/>
          <a:p>
            <a:fld id="{BDD0CFB4-210E-4B9E-BA35-4DA38816D86D}" type="datetimeFigureOut">
              <a:rPr lang="en-US" smtClean="0"/>
              <a:t>2/21/2021</a:t>
            </a:fld>
            <a:endParaRPr lang="en-US" dirty="0"/>
          </a:p>
        </p:txBody>
      </p:sp>
      <p:sp>
        <p:nvSpPr>
          <p:cNvPr id="5" name="Footer Placeholder 4">
            <a:extLst>
              <a:ext uri="{FF2B5EF4-FFF2-40B4-BE49-F238E27FC236}">
                <a16:creationId xmlns:a16="http://schemas.microsoft.com/office/drawing/2014/main" id="{13DF42C9-0DA2-42DE-9E8A-1B7CAA228FC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26EA214-3B9D-4E54-AF61-742406B53968}"/>
              </a:ext>
            </a:extLst>
          </p:cNvPr>
          <p:cNvSpPr>
            <a:spLocks noGrp="1"/>
          </p:cNvSpPr>
          <p:nvPr>
            <p:ph type="sldNum" sz="quarter" idx="12"/>
          </p:nvPr>
        </p:nvSpPr>
        <p:spPr/>
        <p:txBody>
          <a:bodyPr/>
          <a:lstStyle/>
          <a:p>
            <a:fld id="{54992E8B-BA38-428E-BCFB-65E3B0D414C8}" type="slidenum">
              <a:rPr lang="en-US" smtClean="0"/>
              <a:t>‹#›</a:t>
            </a:fld>
            <a:endParaRPr lang="en-US" dirty="0"/>
          </a:p>
        </p:txBody>
      </p:sp>
    </p:spTree>
    <p:extLst>
      <p:ext uri="{BB962C8B-B14F-4D97-AF65-F5344CB8AC3E}">
        <p14:creationId xmlns:p14="http://schemas.microsoft.com/office/powerpoint/2010/main" val="1601501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1571079-8B42-46F8-8A35-9712A71A96E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BCCB048-0B8F-412D-8B69-A1DE88553E5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24D90C-1741-40A4-BA8D-F67983A93ECC}"/>
              </a:ext>
            </a:extLst>
          </p:cNvPr>
          <p:cNvSpPr>
            <a:spLocks noGrp="1"/>
          </p:cNvSpPr>
          <p:nvPr>
            <p:ph type="dt" sz="half" idx="10"/>
          </p:nvPr>
        </p:nvSpPr>
        <p:spPr/>
        <p:txBody>
          <a:bodyPr/>
          <a:lstStyle/>
          <a:p>
            <a:fld id="{BDD0CFB4-210E-4B9E-BA35-4DA38816D86D}" type="datetimeFigureOut">
              <a:rPr lang="en-US" smtClean="0"/>
              <a:t>2/21/2021</a:t>
            </a:fld>
            <a:endParaRPr lang="en-US" dirty="0"/>
          </a:p>
        </p:txBody>
      </p:sp>
      <p:sp>
        <p:nvSpPr>
          <p:cNvPr id="5" name="Footer Placeholder 4">
            <a:extLst>
              <a:ext uri="{FF2B5EF4-FFF2-40B4-BE49-F238E27FC236}">
                <a16:creationId xmlns:a16="http://schemas.microsoft.com/office/drawing/2014/main" id="{EBE1A657-E82A-4EEA-BE76-1AA615FBDBF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AE688A4-5127-41C6-961A-D02B535809A9}"/>
              </a:ext>
            </a:extLst>
          </p:cNvPr>
          <p:cNvSpPr>
            <a:spLocks noGrp="1"/>
          </p:cNvSpPr>
          <p:nvPr>
            <p:ph type="sldNum" sz="quarter" idx="12"/>
          </p:nvPr>
        </p:nvSpPr>
        <p:spPr/>
        <p:txBody>
          <a:bodyPr/>
          <a:lstStyle/>
          <a:p>
            <a:fld id="{54992E8B-BA38-428E-BCFB-65E3B0D414C8}" type="slidenum">
              <a:rPr lang="en-US" smtClean="0"/>
              <a:t>‹#›</a:t>
            </a:fld>
            <a:endParaRPr lang="en-US" dirty="0"/>
          </a:p>
        </p:txBody>
      </p:sp>
    </p:spTree>
    <p:extLst>
      <p:ext uri="{BB962C8B-B14F-4D97-AF65-F5344CB8AC3E}">
        <p14:creationId xmlns:p14="http://schemas.microsoft.com/office/powerpoint/2010/main" val="228847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9130D-1D8D-47F9-9EBA-7366421189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A4712B-CC4A-4342-BC49-50EDEB68DF4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5E6D51-E365-44DD-AC7F-FB0A047B7237}"/>
              </a:ext>
            </a:extLst>
          </p:cNvPr>
          <p:cNvSpPr>
            <a:spLocks noGrp="1"/>
          </p:cNvSpPr>
          <p:nvPr>
            <p:ph type="dt" sz="half" idx="10"/>
          </p:nvPr>
        </p:nvSpPr>
        <p:spPr/>
        <p:txBody>
          <a:bodyPr/>
          <a:lstStyle/>
          <a:p>
            <a:fld id="{BDD0CFB4-210E-4B9E-BA35-4DA38816D86D}" type="datetimeFigureOut">
              <a:rPr lang="en-US" smtClean="0"/>
              <a:t>2/21/2021</a:t>
            </a:fld>
            <a:endParaRPr lang="en-US" dirty="0"/>
          </a:p>
        </p:txBody>
      </p:sp>
      <p:sp>
        <p:nvSpPr>
          <p:cNvPr id="5" name="Footer Placeholder 4">
            <a:extLst>
              <a:ext uri="{FF2B5EF4-FFF2-40B4-BE49-F238E27FC236}">
                <a16:creationId xmlns:a16="http://schemas.microsoft.com/office/drawing/2014/main" id="{5D721FC1-E9F5-4758-8938-70B2EFD8A8A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CCD7604-77E4-4A2C-BA9B-D5A6EDDEBF1F}"/>
              </a:ext>
            </a:extLst>
          </p:cNvPr>
          <p:cNvSpPr>
            <a:spLocks noGrp="1"/>
          </p:cNvSpPr>
          <p:nvPr>
            <p:ph type="sldNum" sz="quarter" idx="12"/>
          </p:nvPr>
        </p:nvSpPr>
        <p:spPr/>
        <p:txBody>
          <a:bodyPr/>
          <a:lstStyle/>
          <a:p>
            <a:fld id="{54992E8B-BA38-428E-BCFB-65E3B0D414C8}" type="slidenum">
              <a:rPr lang="en-US" smtClean="0"/>
              <a:t>‹#›</a:t>
            </a:fld>
            <a:endParaRPr lang="en-US" dirty="0"/>
          </a:p>
        </p:txBody>
      </p:sp>
    </p:spTree>
    <p:extLst>
      <p:ext uri="{BB962C8B-B14F-4D97-AF65-F5344CB8AC3E}">
        <p14:creationId xmlns:p14="http://schemas.microsoft.com/office/powerpoint/2010/main" val="1794075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B98AE-BF46-44FC-A34E-BD01BCA8B93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165F6B3-2468-417B-B730-85982E9D1E9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C1F6E22-E3A9-468D-993A-6B1232413A93}"/>
              </a:ext>
            </a:extLst>
          </p:cNvPr>
          <p:cNvSpPr>
            <a:spLocks noGrp="1"/>
          </p:cNvSpPr>
          <p:nvPr>
            <p:ph type="dt" sz="half" idx="10"/>
          </p:nvPr>
        </p:nvSpPr>
        <p:spPr/>
        <p:txBody>
          <a:bodyPr/>
          <a:lstStyle/>
          <a:p>
            <a:fld id="{BDD0CFB4-210E-4B9E-BA35-4DA38816D86D}" type="datetimeFigureOut">
              <a:rPr lang="en-US" smtClean="0"/>
              <a:t>2/21/2021</a:t>
            </a:fld>
            <a:endParaRPr lang="en-US" dirty="0"/>
          </a:p>
        </p:txBody>
      </p:sp>
      <p:sp>
        <p:nvSpPr>
          <p:cNvPr id="5" name="Footer Placeholder 4">
            <a:extLst>
              <a:ext uri="{FF2B5EF4-FFF2-40B4-BE49-F238E27FC236}">
                <a16:creationId xmlns:a16="http://schemas.microsoft.com/office/drawing/2014/main" id="{D641A806-69F3-40AD-8345-CC2203A9CD2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33648CD-4E82-4991-AFA3-A62BB6958842}"/>
              </a:ext>
            </a:extLst>
          </p:cNvPr>
          <p:cNvSpPr>
            <a:spLocks noGrp="1"/>
          </p:cNvSpPr>
          <p:nvPr>
            <p:ph type="sldNum" sz="quarter" idx="12"/>
          </p:nvPr>
        </p:nvSpPr>
        <p:spPr/>
        <p:txBody>
          <a:bodyPr/>
          <a:lstStyle/>
          <a:p>
            <a:fld id="{54992E8B-BA38-428E-BCFB-65E3B0D414C8}" type="slidenum">
              <a:rPr lang="en-US" smtClean="0"/>
              <a:t>‹#›</a:t>
            </a:fld>
            <a:endParaRPr lang="en-US" dirty="0"/>
          </a:p>
        </p:txBody>
      </p:sp>
    </p:spTree>
    <p:extLst>
      <p:ext uri="{BB962C8B-B14F-4D97-AF65-F5344CB8AC3E}">
        <p14:creationId xmlns:p14="http://schemas.microsoft.com/office/powerpoint/2010/main" val="3262082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1C752-BB85-4A76-9F71-99075FA51E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182E51-589F-47E7-A0E5-788B383C6D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7A40367-D9C4-4CA7-9888-3EFE41596C8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106A597-71FF-42DD-A57F-E6EB310B05CA}"/>
              </a:ext>
            </a:extLst>
          </p:cNvPr>
          <p:cNvSpPr>
            <a:spLocks noGrp="1"/>
          </p:cNvSpPr>
          <p:nvPr>
            <p:ph type="dt" sz="half" idx="10"/>
          </p:nvPr>
        </p:nvSpPr>
        <p:spPr/>
        <p:txBody>
          <a:bodyPr/>
          <a:lstStyle/>
          <a:p>
            <a:fld id="{BDD0CFB4-210E-4B9E-BA35-4DA38816D86D}" type="datetimeFigureOut">
              <a:rPr lang="en-US" smtClean="0"/>
              <a:t>2/21/2021</a:t>
            </a:fld>
            <a:endParaRPr lang="en-US" dirty="0"/>
          </a:p>
        </p:txBody>
      </p:sp>
      <p:sp>
        <p:nvSpPr>
          <p:cNvPr id="6" name="Footer Placeholder 5">
            <a:extLst>
              <a:ext uri="{FF2B5EF4-FFF2-40B4-BE49-F238E27FC236}">
                <a16:creationId xmlns:a16="http://schemas.microsoft.com/office/drawing/2014/main" id="{015DB0DE-9130-4A43-AE64-06405310809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E81ABB3-83D8-4004-9532-A211F2DC93E2}"/>
              </a:ext>
            </a:extLst>
          </p:cNvPr>
          <p:cNvSpPr>
            <a:spLocks noGrp="1"/>
          </p:cNvSpPr>
          <p:nvPr>
            <p:ph type="sldNum" sz="quarter" idx="12"/>
          </p:nvPr>
        </p:nvSpPr>
        <p:spPr/>
        <p:txBody>
          <a:bodyPr/>
          <a:lstStyle/>
          <a:p>
            <a:fld id="{54992E8B-BA38-428E-BCFB-65E3B0D414C8}" type="slidenum">
              <a:rPr lang="en-US" smtClean="0"/>
              <a:t>‹#›</a:t>
            </a:fld>
            <a:endParaRPr lang="en-US" dirty="0"/>
          </a:p>
        </p:txBody>
      </p:sp>
    </p:spTree>
    <p:extLst>
      <p:ext uri="{BB962C8B-B14F-4D97-AF65-F5344CB8AC3E}">
        <p14:creationId xmlns:p14="http://schemas.microsoft.com/office/powerpoint/2010/main" val="2427634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7FB8D-78F0-4FE9-90BE-F9E7F3176FB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80C87F3-B2A5-4B5F-BD2A-06CF2A17CA6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14DD6D1-E9E5-477E-A6FF-F1AC827EC83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9331E57-85CE-47ED-B982-F3A4BD3907C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9789698-FD77-4DBC-84B2-C5734A1CFAE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590CE87-9A9B-4727-AF58-D17359B233D6}"/>
              </a:ext>
            </a:extLst>
          </p:cNvPr>
          <p:cNvSpPr>
            <a:spLocks noGrp="1"/>
          </p:cNvSpPr>
          <p:nvPr>
            <p:ph type="dt" sz="half" idx="10"/>
          </p:nvPr>
        </p:nvSpPr>
        <p:spPr/>
        <p:txBody>
          <a:bodyPr/>
          <a:lstStyle/>
          <a:p>
            <a:fld id="{BDD0CFB4-210E-4B9E-BA35-4DA38816D86D}" type="datetimeFigureOut">
              <a:rPr lang="en-US" smtClean="0"/>
              <a:t>2/21/2021</a:t>
            </a:fld>
            <a:endParaRPr lang="en-US" dirty="0"/>
          </a:p>
        </p:txBody>
      </p:sp>
      <p:sp>
        <p:nvSpPr>
          <p:cNvPr id="8" name="Footer Placeholder 7">
            <a:extLst>
              <a:ext uri="{FF2B5EF4-FFF2-40B4-BE49-F238E27FC236}">
                <a16:creationId xmlns:a16="http://schemas.microsoft.com/office/drawing/2014/main" id="{41B4FAE7-B2CF-462D-9942-77D33A368B5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7AB8C70-DEC2-4C2D-8998-CD1F398E135D}"/>
              </a:ext>
            </a:extLst>
          </p:cNvPr>
          <p:cNvSpPr>
            <a:spLocks noGrp="1"/>
          </p:cNvSpPr>
          <p:nvPr>
            <p:ph type="sldNum" sz="quarter" idx="12"/>
          </p:nvPr>
        </p:nvSpPr>
        <p:spPr/>
        <p:txBody>
          <a:bodyPr/>
          <a:lstStyle/>
          <a:p>
            <a:fld id="{54992E8B-BA38-428E-BCFB-65E3B0D414C8}" type="slidenum">
              <a:rPr lang="en-US" smtClean="0"/>
              <a:t>‹#›</a:t>
            </a:fld>
            <a:endParaRPr lang="en-US" dirty="0"/>
          </a:p>
        </p:txBody>
      </p:sp>
    </p:spTree>
    <p:extLst>
      <p:ext uri="{BB962C8B-B14F-4D97-AF65-F5344CB8AC3E}">
        <p14:creationId xmlns:p14="http://schemas.microsoft.com/office/powerpoint/2010/main" val="42723454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40619-AEDE-487D-A177-A581AA2A3B4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A128FF6-0F2A-45F3-BE8E-761B0289352F}"/>
              </a:ext>
            </a:extLst>
          </p:cNvPr>
          <p:cNvSpPr>
            <a:spLocks noGrp="1"/>
          </p:cNvSpPr>
          <p:nvPr>
            <p:ph type="dt" sz="half" idx="10"/>
          </p:nvPr>
        </p:nvSpPr>
        <p:spPr/>
        <p:txBody>
          <a:bodyPr/>
          <a:lstStyle/>
          <a:p>
            <a:fld id="{BDD0CFB4-210E-4B9E-BA35-4DA38816D86D}" type="datetimeFigureOut">
              <a:rPr lang="en-US" smtClean="0"/>
              <a:t>2/21/2021</a:t>
            </a:fld>
            <a:endParaRPr lang="en-US" dirty="0"/>
          </a:p>
        </p:txBody>
      </p:sp>
      <p:sp>
        <p:nvSpPr>
          <p:cNvPr id="4" name="Footer Placeholder 3">
            <a:extLst>
              <a:ext uri="{FF2B5EF4-FFF2-40B4-BE49-F238E27FC236}">
                <a16:creationId xmlns:a16="http://schemas.microsoft.com/office/drawing/2014/main" id="{8CB9B03F-B29B-4C7A-8CF6-7B5212060800}"/>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41E96791-0A2A-4582-B3BE-DF934C0FD674}"/>
              </a:ext>
            </a:extLst>
          </p:cNvPr>
          <p:cNvSpPr>
            <a:spLocks noGrp="1"/>
          </p:cNvSpPr>
          <p:nvPr>
            <p:ph type="sldNum" sz="quarter" idx="12"/>
          </p:nvPr>
        </p:nvSpPr>
        <p:spPr/>
        <p:txBody>
          <a:bodyPr/>
          <a:lstStyle/>
          <a:p>
            <a:fld id="{54992E8B-BA38-428E-BCFB-65E3B0D414C8}" type="slidenum">
              <a:rPr lang="en-US" smtClean="0"/>
              <a:t>‹#›</a:t>
            </a:fld>
            <a:endParaRPr lang="en-US" dirty="0"/>
          </a:p>
        </p:txBody>
      </p:sp>
    </p:spTree>
    <p:extLst>
      <p:ext uri="{BB962C8B-B14F-4D97-AF65-F5344CB8AC3E}">
        <p14:creationId xmlns:p14="http://schemas.microsoft.com/office/powerpoint/2010/main" val="2445040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ED60C5-C501-4E77-9C55-25AFCC06F0D6}"/>
              </a:ext>
            </a:extLst>
          </p:cNvPr>
          <p:cNvSpPr>
            <a:spLocks noGrp="1"/>
          </p:cNvSpPr>
          <p:nvPr>
            <p:ph type="dt" sz="half" idx="10"/>
          </p:nvPr>
        </p:nvSpPr>
        <p:spPr/>
        <p:txBody>
          <a:bodyPr/>
          <a:lstStyle/>
          <a:p>
            <a:fld id="{BDD0CFB4-210E-4B9E-BA35-4DA38816D86D}" type="datetimeFigureOut">
              <a:rPr lang="en-US" smtClean="0"/>
              <a:t>2/21/2021</a:t>
            </a:fld>
            <a:endParaRPr lang="en-US" dirty="0"/>
          </a:p>
        </p:txBody>
      </p:sp>
      <p:sp>
        <p:nvSpPr>
          <p:cNvPr id="3" name="Footer Placeholder 2">
            <a:extLst>
              <a:ext uri="{FF2B5EF4-FFF2-40B4-BE49-F238E27FC236}">
                <a16:creationId xmlns:a16="http://schemas.microsoft.com/office/drawing/2014/main" id="{AE7B4B37-978C-4A50-B6E6-E18296308F6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C9A33BD6-9AFD-4291-8429-2C05FCDC3B4F}"/>
              </a:ext>
            </a:extLst>
          </p:cNvPr>
          <p:cNvSpPr>
            <a:spLocks noGrp="1"/>
          </p:cNvSpPr>
          <p:nvPr>
            <p:ph type="sldNum" sz="quarter" idx="12"/>
          </p:nvPr>
        </p:nvSpPr>
        <p:spPr/>
        <p:txBody>
          <a:bodyPr/>
          <a:lstStyle/>
          <a:p>
            <a:fld id="{54992E8B-BA38-428E-BCFB-65E3B0D414C8}" type="slidenum">
              <a:rPr lang="en-US" smtClean="0"/>
              <a:t>‹#›</a:t>
            </a:fld>
            <a:endParaRPr lang="en-US" dirty="0"/>
          </a:p>
        </p:txBody>
      </p:sp>
    </p:spTree>
    <p:extLst>
      <p:ext uri="{BB962C8B-B14F-4D97-AF65-F5344CB8AC3E}">
        <p14:creationId xmlns:p14="http://schemas.microsoft.com/office/powerpoint/2010/main" val="361506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23CC6-C9E6-4CED-80AC-85ADD8981F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158E1F1-B9F3-45BE-AE13-2C8F2C38DA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AC15052-D7D3-4CB8-BBE6-CFF9BFE95B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5E3B94-A858-44F3-9025-CF182991217A}"/>
              </a:ext>
            </a:extLst>
          </p:cNvPr>
          <p:cNvSpPr>
            <a:spLocks noGrp="1"/>
          </p:cNvSpPr>
          <p:nvPr>
            <p:ph type="dt" sz="half" idx="10"/>
          </p:nvPr>
        </p:nvSpPr>
        <p:spPr/>
        <p:txBody>
          <a:bodyPr/>
          <a:lstStyle/>
          <a:p>
            <a:fld id="{BDD0CFB4-210E-4B9E-BA35-4DA38816D86D}" type="datetimeFigureOut">
              <a:rPr lang="en-US" smtClean="0"/>
              <a:t>2/21/2021</a:t>
            </a:fld>
            <a:endParaRPr lang="en-US" dirty="0"/>
          </a:p>
        </p:txBody>
      </p:sp>
      <p:sp>
        <p:nvSpPr>
          <p:cNvPr id="6" name="Footer Placeholder 5">
            <a:extLst>
              <a:ext uri="{FF2B5EF4-FFF2-40B4-BE49-F238E27FC236}">
                <a16:creationId xmlns:a16="http://schemas.microsoft.com/office/drawing/2014/main" id="{8BBD0E88-C75F-489C-B3C1-108D3F614FA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7FB476A-FF44-43A5-A5CD-07004D11A7BB}"/>
              </a:ext>
            </a:extLst>
          </p:cNvPr>
          <p:cNvSpPr>
            <a:spLocks noGrp="1"/>
          </p:cNvSpPr>
          <p:nvPr>
            <p:ph type="sldNum" sz="quarter" idx="12"/>
          </p:nvPr>
        </p:nvSpPr>
        <p:spPr/>
        <p:txBody>
          <a:bodyPr/>
          <a:lstStyle/>
          <a:p>
            <a:fld id="{54992E8B-BA38-428E-BCFB-65E3B0D414C8}" type="slidenum">
              <a:rPr lang="en-US" smtClean="0"/>
              <a:t>‹#›</a:t>
            </a:fld>
            <a:endParaRPr lang="en-US" dirty="0"/>
          </a:p>
        </p:txBody>
      </p:sp>
    </p:spTree>
    <p:extLst>
      <p:ext uri="{BB962C8B-B14F-4D97-AF65-F5344CB8AC3E}">
        <p14:creationId xmlns:p14="http://schemas.microsoft.com/office/powerpoint/2010/main" val="2044539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F5743-3087-4B95-A03D-86B4E06209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0396651-E7C3-4601-91BB-A6FF959A96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10C78B89-B105-4431-BB01-D956B1AC5D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B47863-38A1-4002-8559-C146EB37D6CA}"/>
              </a:ext>
            </a:extLst>
          </p:cNvPr>
          <p:cNvSpPr>
            <a:spLocks noGrp="1"/>
          </p:cNvSpPr>
          <p:nvPr>
            <p:ph type="dt" sz="half" idx="10"/>
          </p:nvPr>
        </p:nvSpPr>
        <p:spPr/>
        <p:txBody>
          <a:bodyPr/>
          <a:lstStyle/>
          <a:p>
            <a:fld id="{BDD0CFB4-210E-4B9E-BA35-4DA38816D86D}" type="datetimeFigureOut">
              <a:rPr lang="en-US" smtClean="0"/>
              <a:t>2/21/2021</a:t>
            </a:fld>
            <a:endParaRPr lang="en-US" dirty="0"/>
          </a:p>
        </p:txBody>
      </p:sp>
      <p:sp>
        <p:nvSpPr>
          <p:cNvPr id="6" name="Footer Placeholder 5">
            <a:extLst>
              <a:ext uri="{FF2B5EF4-FFF2-40B4-BE49-F238E27FC236}">
                <a16:creationId xmlns:a16="http://schemas.microsoft.com/office/drawing/2014/main" id="{EA854599-C93F-4992-8134-E95D93B9A6F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8B9FF9C-DE74-47B0-92C3-F22B6BBE1343}"/>
              </a:ext>
            </a:extLst>
          </p:cNvPr>
          <p:cNvSpPr>
            <a:spLocks noGrp="1"/>
          </p:cNvSpPr>
          <p:nvPr>
            <p:ph type="sldNum" sz="quarter" idx="12"/>
          </p:nvPr>
        </p:nvSpPr>
        <p:spPr/>
        <p:txBody>
          <a:bodyPr/>
          <a:lstStyle/>
          <a:p>
            <a:fld id="{54992E8B-BA38-428E-BCFB-65E3B0D414C8}" type="slidenum">
              <a:rPr lang="en-US" smtClean="0"/>
              <a:t>‹#›</a:t>
            </a:fld>
            <a:endParaRPr lang="en-US" dirty="0"/>
          </a:p>
        </p:txBody>
      </p:sp>
    </p:spTree>
    <p:extLst>
      <p:ext uri="{BB962C8B-B14F-4D97-AF65-F5344CB8AC3E}">
        <p14:creationId xmlns:p14="http://schemas.microsoft.com/office/powerpoint/2010/main" val="21906562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2F75E43-798F-4B33-9489-5012022AF4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97608CA-1028-4D1D-B76E-1B8FF5EF25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EDE519-34E2-4A87-AA6C-4B8CDE51D2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D0CFB4-210E-4B9E-BA35-4DA38816D86D}" type="datetimeFigureOut">
              <a:rPr lang="en-US" smtClean="0"/>
              <a:t>2/21/2021</a:t>
            </a:fld>
            <a:endParaRPr lang="en-US" dirty="0"/>
          </a:p>
        </p:txBody>
      </p:sp>
      <p:sp>
        <p:nvSpPr>
          <p:cNvPr id="5" name="Footer Placeholder 4">
            <a:extLst>
              <a:ext uri="{FF2B5EF4-FFF2-40B4-BE49-F238E27FC236}">
                <a16:creationId xmlns:a16="http://schemas.microsoft.com/office/drawing/2014/main" id="{0598CF78-C88B-4005-AC89-5285B9D88AC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CEEC3EE2-7432-4502-8497-C8019096CE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992E8B-BA38-428E-BCFB-65E3B0D414C8}" type="slidenum">
              <a:rPr lang="en-US" smtClean="0"/>
              <a:t>‹#›</a:t>
            </a:fld>
            <a:endParaRPr lang="en-US" dirty="0"/>
          </a:p>
        </p:txBody>
      </p:sp>
    </p:spTree>
    <p:extLst>
      <p:ext uri="{BB962C8B-B14F-4D97-AF65-F5344CB8AC3E}">
        <p14:creationId xmlns:p14="http://schemas.microsoft.com/office/powerpoint/2010/main" val="35250373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epi.org/resources/budget/"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hyperlink" Target="https://www.defensetravel.dod.mil/site/bahCalc.cfm"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militarypay.defense.gov/Calculators/BR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2.xml"/><Relationship Id="rId1" Type="http://schemas.openxmlformats.org/officeDocument/2006/relationships/video" Target="https://www.youtube.com/embed/_aIJ_pxEOEc?feature=oembed"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F3EE9A9-FEE3-4DB8-BEF0-7A44929E76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6875" y="30162"/>
            <a:ext cx="7305467" cy="4870311"/>
          </a:xfrm>
          <a:prstGeom prst="rect">
            <a:avLst/>
          </a:prstGeom>
        </p:spPr>
      </p:pic>
      <p:sp>
        <p:nvSpPr>
          <p:cNvPr id="2" name="Title 1">
            <a:extLst>
              <a:ext uri="{FF2B5EF4-FFF2-40B4-BE49-F238E27FC236}">
                <a16:creationId xmlns:a16="http://schemas.microsoft.com/office/drawing/2014/main" id="{40BB3525-1FA6-4B9B-809F-5F0C0F4FA253}"/>
              </a:ext>
            </a:extLst>
          </p:cNvPr>
          <p:cNvSpPr>
            <a:spLocks noGrp="1"/>
          </p:cNvSpPr>
          <p:nvPr>
            <p:ph type="ctrTitle"/>
          </p:nvPr>
        </p:nvSpPr>
        <p:spPr>
          <a:xfrm>
            <a:off x="1426345" y="2512873"/>
            <a:ext cx="9531927" cy="2387600"/>
          </a:xfrm>
        </p:spPr>
        <p:txBody>
          <a:bodyPr>
            <a:normAutofit/>
          </a:bodyPr>
          <a:lstStyle/>
          <a:p>
            <a:r>
              <a:rPr lang="en-US" sz="5600" b="1" dirty="0">
                <a:solidFill>
                  <a:schemeClr val="bg1"/>
                </a:solidFill>
              </a:rPr>
              <a:t>NAVY ECONOMICS</a:t>
            </a:r>
          </a:p>
        </p:txBody>
      </p:sp>
      <p:sp>
        <p:nvSpPr>
          <p:cNvPr id="3" name="Subtitle 2">
            <a:extLst>
              <a:ext uri="{FF2B5EF4-FFF2-40B4-BE49-F238E27FC236}">
                <a16:creationId xmlns:a16="http://schemas.microsoft.com/office/drawing/2014/main" id="{E769CE62-155F-459C-8728-5832E2D1CB2C}"/>
              </a:ext>
            </a:extLst>
          </p:cNvPr>
          <p:cNvSpPr>
            <a:spLocks noGrp="1"/>
          </p:cNvSpPr>
          <p:nvPr>
            <p:ph type="subTitle" idx="1"/>
          </p:nvPr>
        </p:nvSpPr>
        <p:spPr>
          <a:xfrm>
            <a:off x="1426345" y="4900473"/>
            <a:ext cx="9144000" cy="1655762"/>
          </a:xfrm>
        </p:spPr>
        <p:txBody>
          <a:bodyPr/>
          <a:lstStyle/>
          <a:p>
            <a:r>
              <a:rPr lang="en-US" dirty="0">
                <a:solidFill>
                  <a:schemeClr val="bg1"/>
                </a:solidFill>
              </a:rPr>
              <a:t>With Petty Officer: </a:t>
            </a:r>
          </a:p>
        </p:txBody>
      </p:sp>
    </p:spTree>
    <p:extLst>
      <p:ext uri="{BB962C8B-B14F-4D97-AF65-F5344CB8AC3E}">
        <p14:creationId xmlns:p14="http://schemas.microsoft.com/office/powerpoint/2010/main" val="79872138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C4991-72F1-4800-837E-4BDB0869ABFD}"/>
              </a:ext>
            </a:extLst>
          </p:cNvPr>
          <p:cNvSpPr>
            <a:spLocks noGrp="1"/>
          </p:cNvSpPr>
          <p:nvPr>
            <p:ph type="title"/>
          </p:nvPr>
        </p:nvSpPr>
        <p:spPr/>
        <p:txBody>
          <a:bodyPr/>
          <a:lstStyle/>
          <a:p>
            <a:pPr algn="ctr"/>
            <a:r>
              <a:rPr lang="en-US" dirty="0">
                <a:solidFill>
                  <a:schemeClr val="bg1"/>
                </a:solidFill>
              </a:rPr>
              <a:t>Cost of Living</a:t>
            </a:r>
          </a:p>
        </p:txBody>
      </p:sp>
      <p:sp>
        <p:nvSpPr>
          <p:cNvPr id="3" name="Content Placeholder 2">
            <a:extLst>
              <a:ext uri="{FF2B5EF4-FFF2-40B4-BE49-F238E27FC236}">
                <a16:creationId xmlns:a16="http://schemas.microsoft.com/office/drawing/2014/main" id="{F09D4FC2-6B83-4313-B041-03DB0EF3ED8A}"/>
              </a:ext>
            </a:extLst>
          </p:cNvPr>
          <p:cNvSpPr>
            <a:spLocks noGrp="1"/>
          </p:cNvSpPr>
          <p:nvPr>
            <p:ph idx="1"/>
          </p:nvPr>
        </p:nvSpPr>
        <p:spPr>
          <a:xfrm>
            <a:off x="838200" y="1353352"/>
            <a:ext cx="5393924" cy="4351338"/>
          </a:xfrm>
        </p:spPr>
        <p:txBody>
          <a:bodyPr>
            <a:normAutofit lnSpcReduction="10000"/>
          </a:bodyPr>
          <a:lstStyle/>
          <a:p>
            <a:pPr lvl="1"/>
            <a:r>
              <a:rPr lang="en-US" dirty="0">
                <a:solidFill>
                  <a:schemeClr val="bg1"/>
                </a:solidFill>
              </a:rPr>
              <a:t>From Investopedia: </a:t>
            </a:r>
            <a:r>
              <a:rPr lang="en-US" b="0" i="0" dirty="0">
                <a:solidFill>
                  <a:schemeClr val="bg1"/>
                </a:solidFill>
                <a:effectLst/>
                <a:latin typeface="SourceSansPro"/>
              </a:rPr>
              <a:t>The cost of living is the amount of money needed to cover basic expenses such as housing, food, taxes, and healthcare in a certain place and time period. The cost of living is often used to compare how expensive it is to live in one city versus another. The cost of living is tied to wages. If expenses are higher in a city, such as New York, for example, salary levels must be higher so that people can afford to live in that city.</a:t>
            </a:r>
            <a:endParaRPr lang="en-US" dirty="0">
              <a:solidFill>
                <a:schemeClr val="bg1"/>
              </a:solidFill>
            </a:endParaRPr>
          </a:p>
        </p:txBody>
      </p:sp>
      <p:pic>
        <p:nvPicPr>
          <p:cNvPr id="6" name="Picture 5">
            <a:extLst>
              <a:ext uri="{FF2B5EF4-FFF2-40B4-BE49-F238E27FC236}">
                <a16:creationId xmlns:a16="http://schemas.microsoft.com/office/drawing/2014/main" id="{68A0A746-417C-4093-B5FF-19BDA2A994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3662" y="1436650"/>
            <a:ext cx="4898994" cy="4317238"/>
          </a:xfrm>
          <a:prstGeom prst="rect">
            <a:avLst/>
          </a:prstGeom>
        </p:spPr>
      </p:pic>
    </p:spTree>
    <p:extLst>
      <p:ext uri="{BB962C8B-B14F-4D97-AF65-F5344CB8AC3E}">
        <p14:creationId xmlns:p14="http://schemas.microsoft.com/office/powerpoint/2010/main" val="8743843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9AA60-2196-42C4-ADDC-0332D192C10E}"/>
              </a:ext>
            </a:extLst>
          </p:cNvPr>
          <p:cNvSpPr>
            <a:spLocks noGrp="1"/>
          </p:cNvSpPr>
          <p:nvPr>
            <p:ph type="title"/>
          </p:nvPr>
        </p:nvSpPr>
        <p:spPr/>
        <p:txBody>
          <a:bodyPr/>
          <a:lstStyle/>
          <a:p>
            <a:pPr algn="ctr"/>
            <a:r>
              <a:rPr lang="en-US" dirty="0">
                <a:solidFill>
                  <a:schemeClr val="bg1"/>
                </a:solidFill>
              </a:rPr>
              <a:t>Cost of Living </a:t>
            </a:r>
          </a:p>
        </p:txBody>
      </p:sp>
      <p:sp>
        <p:nvSpPr>
          <p:cNvPr id="3" name="Content Placeholder 2">
            <a:extLst>
              <a:ext uri="{FF2B5EF4-FFF2-40B4-BE49-F238E27FC236}">
                <a16:creationId xmlns:a16="http://schemas.microsoft.com/office/drawing/2014/main" id="{610C2B8B-1FD8-4407-892E-ED013A9616F8}"/>
              </a:ext>
            </a:extLst>
          </p:cNvPr>
          <p:cNvSpPr>
            <a:spLocks noGrp="1"/>
          </p:cNvSpPr>
          <p:nvPr>
            <p:ph idx="1"/>
          </p:nvPr>
        </p:nvSpPr>
        <p:spPr>
          <a:xfrm>
            <a:off x="838201" y="1353353"/>
            <a:ext cx="4541668" cy="4351338"/>
          </a:xfrm>
        </p:spPr>
        <p:txBody>
          <a:bodyPr>
            <a:normAutofit fontScale="92500"/>
          </a:bodyPr>
          <a:lstStyle/>
          <a:p>
            <a:r>
              <a:rPr lang="en-US" dirty="0">
                <a:solidFill>
                  <a:schemeClr val="bg1"/>
                </a:solidFill>
              </a:rPr>
              <a:t>Cost of living is volatile and changes over time.</a:t>
            </a:r>
          </a:p>
          <a:p>
            <a:pPr marL="0" indent="0">
              <a:buNone/>
            </a:pPr>
            <a:endParaRPr lang="en-US" dirty="0">
              <a:solidFill>
                <a:schemeClr val="bg1"/>
              </a:solidFill>
            </a:endParaRPr>
          </a:p>
          <a:p>
            <a:r>
              <a:rPr lang="en-US" dirty="0">
                <a:solidFill>
                  <a:schemeClr val="bg1"/>
                </a:solidFill>
              </a:rPr>
              <a:t>In general, the biggest drivers for Cost of Living is Rent, Taxes, and Child Care</a:t>
            </a:r>
          </a:p>
          <a:p>
            <a:endParaRPr lang="en-US" dirty="0">
              <a:solidFill>
                <a:schemeClr val="bg1"/>
              </a:solidFill>
            </a:endParaRPr>
          </a:p>
          <a:p>
            <a:r>
              <a:rPr lang="en-US" dirty="0">
                <a:solidFill>
                  <a:schemeClr val="bg1"/>
                </a:solidFill>
              </a:rPr>
              <a:t>Some places, such as Hawaii, have High Cost of Living due to their isolated location</a:t>
            </a:r>
          </a:p>
        </p:txBody>
      </p:sp>
      <p:pic>
        <p:nvPicPr>
          <p:cNvPr id="6" name="Picture 5">
            <a:extLst>
              <a:ext uri="{FF2B5EF4-FFF2-40B4-BE49-F238E27FC236}">
                <a16:creationId xmlns:a16="http://schemas.microsoft.com/office/drawing/2014/main" id="{24383E30-7B87-49BE-A723-C2C3817A8C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9665" y="1493491"/>
            <a:ext cx="6506223" cy="4337482"/>
          </a:xfrm>
          <a:prstGeom prst="rect">
            <a:avLst/>
          </a:prstGeom>
        </p:spPr>
      </p:pic>
    </p:spTree>
    <p:extLst>
      <p:ext uri="{BB962C8B-B14F-4D97-AF65-F5344CB8AC3E}">
        <p14:creationId xmlns:p14="http://schemas.microsoft.com/office/powerpoint/2010/main" val="193637119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86BB5-7A63-4C42-9A74-A786CF03B63F}"/>
              </a:ext>
            </a:extLst>
          </p:cNvPr>
          <p:cNvSpPr>
            <a:spLocks noGrp="1"/>
          </p:cNvSpPr>
          <p:nvPr>
            <p:ph type="title"/>
          </p:nvPr>
        </p:nvSpPr>
        <p:spPr>
          <a:xfrm>
            <a:off x="91751" y="327803"/>
            <a:ext cx="10515600" cy="1325563"/>
          </a:xfrm>
        </p:spPr>
        <p:txBody>
          <a:bodyPr/>
          <a:lstStyle/>
          <a:p>
            <a:pPr algn="ctr"/>
            <a:r>
              <a:rPr lang="en-US" dirty="0">
                <a:solidFill>
                  <a:schemeClr val="bg1"/>
                </a:solidFill>
              </a:rPr>
              <a:t>Cost of Living</a:t>
            </a:r>
          </a:p>
        </p:txBody>
      </p:sp>
      <p:sp>
        <p:nvSpPr>
          <p:cNvPr id="3" name="Content Placeholder 2">
            <a:extLst>
              <a:ext uri="{FF2B5EF4-FFF2-40B4-BE49-F238E27FC236}">
                <a16:creationId xmlns:a16="http://schemas.microsoft.com/office/drawing/2014/main" id="{E5E73C15-6AD5-4EFE-8379-331CFECC7ED2}"/>
              </a:ext>
            </a:extLst>
          </p:cNvPr>
          <p:cNvSpPr>
            <a:spLocks noGrp="1"/>
          </p:cNvSpPr>
          <p:nvPr>
            <p:ph idx="1"/>
          </p:nvPr>
        </p:nvSpPr>
        <p:spPr/>
        <p:txBody>
          <a:bodyPr/>
          <a:lstStyle/>
          <a:p>
            <a:r>
              <a:rPr lang="en-US" dirty="0">
                <a:solidFill>
                  <a:schemeClr val="bg1"/>
                </a:solidFill>
              </a:rPr>
              <a:t>Let’s try an experiment:</a:t>
            </a:r>
          </a:p>
          <a:p>
            <a:endParaRPr lang="en-US" dirty="0">
              <a:solidFill>
                <a:schemeClr val="bg1"/>
              </a:solidFill>
            </a:endParaRPr>
          </a:p>
          <a:p>
            <a:r>
              <a:rPr lang="en-US" dirty="0">
                <a:solidFill>
                  <a:schemeClr val="bg1"/>
                </a:solidFill>
              </a:rPr>
              <a:t>How much will it cost to live in the following places:</a:t>
            </a:r>
          </a:p>
          <a:p>
            <a:pPr lvl="1"/>
            <a:r>
              <a:rPr lang="en-US" dirty="0">
                <a:solidFill>
                  <a:schemeClr val="bg1"/>
                </a:solidFill>
              </a:rPr>
              <a:t>Los Angeles</a:t>
            </a:r>
          </a:p>
          <a:p>
            <a:pPr lvl="1"/>
            <a:r>
              <a:rPr lang="en-US" dirty="0">
                <a:solidFill>
                  <a:schemeClr val="bg1"/>
                </a:solidFill>
              </a:rPr>
              <a:t>Biloxi</a:t>
            </a:r>
          </a:p>
          <a:p>
            <a:pPr lvl="1"/>
            <a:r>
              <a:rPr lang="en-US" dirty="0">
                <a:solidFill>
                  <a:schemeClr val="bg1"/>
                </a:solidFill>
              </a:rPr>
              <a:t>Cedar Rapids</a:t>
            </a:r>
          </a:p>
          <a:p>
            <a:endParaRPr lang="en-US" dirty="0">
              <a:solidFill>
                <a:schemeClr val="bg1"/>
              </a:solidFill>
            </a:endParaRPr>
          </a:p>
          <a:p>
            <a:r>
              <a:rPr lang="en-US" dirty="0">
                <a:solidFill>
                  <a:schemeClr val="bg1"/>
                </a:solidFill>
                <a:hlinkClick r:id="rId2"/>
              </a:rPr>
              <a:t>Cost of Living Calculator</a:t>
            </a:r>
            <a:endParaRPr lang="en-US" dirty="0">
              <a:solidFill>
                <a:schemeClr val="bg1"/>
              </a:solidFill>
            </a:endParaRPr>
          </a:p>
          <a:p>
            <a:endParaRPr lang="en-US" dirty="0">
              <a:solidFill>
                <a:schemeClr val="bg1"/>
              </a:solidFill>
            </a:endParaRPr>
          </a:p>
          <a:p>
            <a:pPr marL="0" indent="0">
              <a:buNone/>
            </a:pPr>
            <a:endParaRPr lang="en-US" dirty="0">
              <a:solidFill>
                <a:schemeClr val="bg1"/>
              </a:solidFill>
            </a:endParaRPr>
          </a:p>
        </p:txBody>
      </p:sp>
    </p:spTree>
    <p:extLst>
      <p:ext uri="{BB962C8B-B14F-4D97-AF65-F5344CB8AC3E}">
        <p14:creationId xmlns:p14="http://schemas.microsoft.com/office/powerpoint/2010/main" val="29567614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19C67-483F-4A74-854C-1069B1A341F4}"/>
              </a:ext>
            </a:extLst>
          </p:cNvPr>
          <p:cNvSpPr>
            <a:spLocks noGrp="1"/>
          </p:cNvSpPr>
          <p:nvPr>
            <p:ph type="title"/>
          </p:nvPr>
        </p:nvSpPr>
        <p:spPr>
          <a:xfrm>
            <a:off x="-231864" y="88080"/>
            <a:ext cx="10515600" cy="1325563"/>
          </a:xfrm>
        </p:spPr>
        <p:txBody>
          <a:bodyPr>
            <a:normAutofit/>
          </a:bodyPr>
          <a:lstStyle/>
          <a:p>
            <a:pPr algn="ctr"/>
            <a:r>
              <a:rPr lang="en-US" sz="4000" dirty="0">
                <a:solidFill>
                  <a:schemeClr val="bg1"/>
                </a:solidFill>
              </a:rPr>
              <a:t>How does the Navy help you with that?</a:t>
            </a:r>
          </a:p>
        </p:txBody>
      </p:sp>
      <p:sp>
        <p:nvSpPr>
          <p:cNvPr id="3" name="Content Placeholder 2">
            <a:extLst>
              <a:ext uri="{FF2B5EF4-FFF2-40B4-BE49-F238E27FC236}">
                <a16:creationId xmlns:a16="http://schemas.microsoft.com/office/drawing/2014/main" id="{15B27593-5C78-4CAD-A681-743A3AFEF569}"/>
              </a:ext>
            </a:extLst>
          </p:cNvPr>
          <p:cNvSpPr>
            <a:spLocks noGrp="1"/>
          </p:cNvSpPr>
          <p:nvPr>
            <p:ph idx="1"/>
          </p:nvPr>
        </p:nvSpPr>
        <p:spPr>
          <a:xfrm>
            <a:off x="996920" y="1413643"/>
            <a:ext cx="5455836" cy="4351338"/>
          </a:xfrm>
        </p:spPr>
        <p:txBody>
          <a:bodyPr>
            <a:normAutofit fontScale="92500" lnSpcReduction="20000"/>
          </a:bodyPr>
          <a:lstStyle/>
          <a:p>
            <a:r>
              <a:rPr lang="en-US" dirty="0">
                <a:solidFill>
                  <a:schemeClr val="bg1"/>
                </a:solidFill>
              </a:rPr>
              <a:t>The Navy’s BAH rate is based off of location, meaning if you live in a higher cost area, you get more money for rent</a:t>
            </a:r>
          </a:p>
          <a:p>
            <a:endParaRPr lang="en-US" dirty="0">
              <a:solidFill>
                <a:schemeClr val="bg1"/>
              </a:solidFill>
            </a:endParaRPr>
          </a:p>
          <a:p>
            <a:r>
              <a:rPr lang="en-US" dirty="0">
                <a:solidFill>
                  <a:schemeClr val="bg1"/>
                </a:solidFill>
              </a:rPr>
              <a:t>Certain locations have access to a Cost of Living Allowance (COLA) that helps defer costs</a:t>
            </a:r>
          </a:p>
          <a:p>
            <a:endParaRPr lang="en-US" dirty="0">
              <a:solidFill>
                <a:schemeClr val="bg1"/>
              </a:solidFill>
            </a:endParaRPr>
          </a:p>
          <a:p>
            <a:r>
              <a:rPr lang="en-US" dirty="0">
                <a:solidFill>
                  <a:schemeClr val="bg1"/>
                </a:solidFill>
              </a:rPr>
              <a:t>In addition, benefits like Comprehensive Medical Insurance and Tuition Assistance help keep our costs down</a:t>
            </a:r>
          </a:p>
        </p:txBody>
      </p:sp>
      <p:sp>
        <p:nvSpPr>
          <p:cNvPr id="4" name="TextBox 3">
            <a:extLst>
              <a:ext uri="{FF2B5EF4-FFF2-40B4-BE49-F238E27FC236}">
                <a16:creationId xmlns:a16="http://schemas.microsoft.com/office/drawing/2014/main" id="{723033DB-13F8-496F-8A99-995CDFA4A5F6}"/>
              </a:ext>
            </a:extLst>
          </p:cNvPr>
          <p:cNvSpPr txBox="1"/>
          <p:nvPr/>
        </p:nvSpPr>
        <p:spPr>
          <a:xfrm>
            <a:off x="7772400" y="1638039"/>
            <a:ext cx="2784764" cy="461665"/>
          </a:xfrm>
          <a:prstGeom prst="rect">
            <a:avLst/>
          </a:prstGeom>
          <a:noFill/>
        </p:spPr>
        <p:txBody>
          <a:bodyPr wrap="square" rtlCol="0">
            <a:spAutoFit/>
          </a:bodyPr>
          <a:lstStyle/>
          <a:p>
            <a:r>
              <a:rPr lang="en-US" sz="2400" dirty="0">
                <a:hlinkClick r:id="rId2"/>
              </a:rPr>
              <a:t>BAH Calculator</a:t>
            </a:r>
            <a:endParaRPr lang="en-US" sz="2400" dirty="0"/>
          </a:p>
        </p:txBody>
      </p:sp>
      <p:pic>
        <p:nvPicPr>
          <p:cNvPr id="7" name="Picture 6">
            <a:extLst>
              <a:ext uri="{FF2B5EF4-FFF2-40B4-BE49-F238E27FC236}">
                <a16:creationId xmlns:a16="http://schemas.microsoft.com/office/drawing/2014/main" id="{D6634AEF-9FB3-4FE9-A293-31BF6C7E40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93082" y="2324101"/>
            <a:ext cx="4916978" cy="3277985"/>
          </a:xfrm>
          <a:prstGeom prst="rect">
            <a:avLst/>
          </a:prstGeom>
        </p:spPr>
      </p:pic>
    </p:spTree>
    <p:extLst>
      <p:ext uri="{BB962C8B-B14F-4D97-AF65-F5344CB8AC3E}">
        <p14:creationId xmlns:p14="http://schemas.microsoft.com/office/powerpoint/2010/main" val="371718612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F9352-22CB-4290-A436-5641292B56F0}"/>
              </a:ext>
            </a:extLst>
          </p:cNvPr>
          <p:cNvSpPr>
            <a:spLocks noGrp="1"/>
          </p:cNvSpPr>
          <p:nvPr>
            <p:ph type="title"/>
          </p:nvPr>
        </p:nvSpPr>
        <p:spPr/>
        <p:txBody>
          <a:bodyPr/>
          <a:lstStyle/>
          <a:p>
            <a:pPr algn="ctr"/>
            <a:r>
              <a:rPr lang="en-US" dirty="0">
                <a:solidFill>
                  <a:schemeClr val="bg1"/>
                </a:solidFill>
              </a:rPr>
              <a:t>Retirement</a:t>
            </a:r>
            <a:br>
              <a:rPr lang="en-US" dirty="0">
                <a:solidFill>
                  <a:schemeClr val="bg1"/>
                </a:solidFill>
              </a:rPr>
            </a:br>
            <a:r>
              <a:rPr lang="en-US" sz="2400" dirty="0">
                <a:solidFill>
                  <a:schemeClr val="bg1"/>
                </a:solidFill>
              </a:rPr>
              <a:t>Definitely not financial advice</a:t>
            </a:r>
          </a:p>
        </p:txBody>
      </p:sp>
      <p:sp>
        <p:nvSpPr>
          <p:cNvPr id="3" name="Content Placeholder 2">
            <a:extLst>
              <a:ext uri="{FF2B5EF4-FFF2-40B4-BE49-F238E27FC236}">
                <a16:creationId xmlns:a16="http://schemas.microsoft.com/office/drawing/2014/main" id="{6E3B29D1-0202-4768-82D4-2D125331447E}"/>
              </a:ext>
            </a:extLst>
          </p:cNvPr>
          <p:cNvSpPr>
            <a:spLocks noGrp="1"/>
          </p:cNvSpPr>
          <p:nvPr>
            <p:ph idx="1"/>
          </p:nvPr>
        </p:nvSpPr>
        <p:spPr>
          <a:xfrm>
            <a:off x="838201" y="1690688"/>
            <a:ext cx="3733800" cy="4351338"/>
          </a:xfrm>
        </p:spPr>
        <p:txBody>
          <a:bodyPr>
            <a:normAutofit/>
          </a:bodyPr>
          <a:lstStyle/>
          <a:p>
            <a:r>
              <a:rPr lang="en-US" sz="2400" dirty="0">
                <a:solidFill>
                  <a:schemeClr val="bg1"/>
                </a:solidFill>
              </a:rPr>
              <a:t>No matter your age, retirement is something to start thinking about early</a:t>
            </a:r>
          </a:p>
          <a:p>
            <a:pPr marL="0" indent="0">
              <a:buNone/>
            </a:pPr>
            <a:endParaRPr lang="en-US" sz="2400" dirty="0">
              <a:solidFill>
                <a:schemeClr val="bg1"/>
              </a:solidFill>
            </a:endParaRPr>
          </a:p>
          <a:p>
            <a:r>
              <a:rPr lang="en-US" sz="2400" dirty="0">
                <a:solidFill>
                  <a:schemeClr val="bg1"/>
                </a:solidFill>
              </a:rPr>
              <a:t>Over half of Americans under 40 have a retirement account </a:t>
            </a:r>
          </a:p>
          <a:p>
            <a:endParaRPr lang="en-US" sz="2400" dirty="0">
              <a:solidFill>
                <a:schemeClr val="bg1"/>
              </a:solidFill>
            </a:endParaRPr>
          </a:p>
          <a:p>
            <a:r>
              <a:rPr lang="en-US" sz="2400" dirty="0">
                <a:solidFill>
                  <a:schemeClr val="bg1"/>
                </a:solidFill>
              </a:rPr>
              <a:t>25% across any age have no retirement</a:t>
            </a:r>
          </a:p>
          <a:p>
            <a:endParaRPr lang="en-US" dirty="0">
              <a:solidFill>
                <a:schemeClr val="bg1"/>
              </a:solidFill>
            </a:endParaRPr>
          </a:p>
          <a:p>
            <a:endParaRPr lang="en-US" dirty="0">
              <a:solidFill>
                <a:schemeClr val="bg1"/>
              </a:solidFill>
            </a:endParaRPr>
          </a:p>
        </p:txBody>
      </p:sp>
      <p:pic>
        <p:nvPicPr>
          <p:cNvPr id="6" name="Picture 5">
            <a:extLst>
              <a:ext uri="{FF2B5EF4-FFF2-40B4-BE49-F238E27FC236}">
                <a16:creationId xmlns:a16="http://schemas.microsoft.com/office/drawing/2014/main" id="{985BEB78-747E-4EAE-87A3-F88D2790B8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1009" y="1496290"/>
            <a:ext cx="7222837" cy="4062846"/>
          </a:xfrm>
          <a:prstGeom prst="rect">
            <a:avLst/>
          </a:prstGeom>
        </p:spPr>
      </p:pic>
    </p:spTree>
    <p:extLst>
      <p:ext uri="{BB962C8B-B14F-4D97-AF65-F5344CB8AC3E}">
        <p14:creationId xmlns:p14="http://schemas.microsoft.com/office/powerpoint/2010/main" val="7342906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F9352-22CB-4290-A436-5641292B56F0}"/>
              </a:ext>
            </a:extLst>
          </p:cNvPr>
          <p:cNvSpPr>
            <a:spLocks noGrp="1"/>
          </p:cNvSpPr>
          <p:nvPr>
            <p:ph type="title"/>
          </p:nvPr>
        </p:nvSpPr>
        <p:spPr/>
        <p:txBody>
          <a:bodyPr/>
          <a:lstStyle/>
          <a:p>
            <a:pPr algn="ctr"/>
            <a:r>
              <a:rPr lang="en-US" dirty="0">
                <a:solidFill>
                  <a:schemeClr val="bg1"/>
                </a:solidFill>
              </a:rPr>
              <a:t>Retirement Planning</a:t>
            </a:r>
            <a:br>
              <a:rPr lang="en-US" dirty="0">
                <a:solidFill>
                  <a:schemeClr val="bg1"/>
                </a:solidFill>
              </a:rPr>
            </a:br>
            <a:r>
              <a:rPr lang="en-US" sz="2400" dirty="0">
                <a:solidFill>
                  <a:schemeClr val="bg1"/>
                </a:solidFill>
              </a:rPr>
              <a:t>Seriously, this is not financial advice, but it is math</a:t>
            </a:r>
          </a:p>
        </p:txBody>
      </p:sp>
      <p:sp>
        <p:nvSpPr>
          <p:cNvPr id="3" name="Content Placeholder 2">
            <a:extLst>
              <a:ext uri="{FF2B5EF4-FFF2-40B4-BE49-F238E27FC236}">
                <a16:creationId xmlns:a16="http://schemas.microsoft.com/office/drawing/2014/main" id="{6E3B29D1-0202-4768-82D4-2D125331447E}"/>
              </a:ext>
            </a:extLst>
          </p:cNvPr>
          <p:cNvSpPr>
            <a:spLocks noGrp="1"/>
          </p:cNvSpPr>
          <p:nvPr>
            <p:ph idx="1"/>
          </p:nvPr>
        </p:nvSpPr>
        <p:spPr>
          <a:xfrm>
            <a:off x="1014847" y="1690688"/>
            <a:ext cx="4668982" cy="3515157"/>
          </a:xfrm>
        </p:spPr>
        <p:txBody>
          <a:bodyPr>
            <a:normAutofit lnSpcReduction="10000"/>
          </a:bodyPr>
          <a:lstStyle/>
          <a:p>
            <a:pPr marL="0" indent="0">
              <a:buNone/>
            </a:pPr>
            <a:endParaRPr lang="en-US" sz="2400" dirty="0">
              <a:solidFill>
                <a:schemeClr val="bg1"/>
              </a:solidFill>
            </a:endParaRPr>
          </a:p>
          <a:p>
            <a:r>
              <a:rPr lang="en-US" sz="2400" dirty="0">
                <a:solidFill>
                  <a:schemeClr val="bg1"/>
                </a:solidFill>
              </a:rPr>
              <a:t>There’s many different ways to save for retirement including: </a:t>
            </a:r>
          </a:p>
          <a:p>
            <a:pPr lvl="1"/>
            <a:r>
              <a:rPr lang="en-US" sz="2000" dirty="0">
                <a:solidFill>
                  <a:schemeClr val="bg1"/>
                </a:solidFill>
              </a:rPr>
              <a:t>IRAs</a:t>
            </a:r>
          </a:p>
          <a:p>
            <a:pPr lvl="1"/>
            <a:r>
              <a:rPr lang="en-US" sz="2000" dirty="0">
                <a:solidFill>
                  <a:schemeClr val="bg1"/>
                </a:solidFill>
              </a:rPr>
              <a:t>Roth IRAs</a:t>
            </a:r>
          </a:p>
          <a:p>
            <a:pPr lvl="1"/>
            <a:r>
              <a:rPr lang="en-US" sz="2000" dirty="0">
                <a:solidFill>
                  <a:schemeClr val="bg1"/>
                </a:solidFill>
              </a:rPr>
              <a:t>401K</a:t>
            </a:r>
          </a:p>
          <a:p>
            <a:pPr lvl="1"/>
            <a:r>
              <a:rPr lang="en-US" sz="2000" dirty="0">
                <a:solidFill>
                  <a:schemeClr val="bg1"/>
                </a:solidFill>
              </a:rPr>
              <a:t>403b</a:t>
            </a:r>
          </a:p>
          <a:p>
            <a:pPr marL="457200" lvl="1" indent="0">
              <a:buNone/>
            </a:pPr>
            <a:endParaRPr lang="en-US" sz="2000" dirty="0">
              <a:solidFill>
                <a:schemeClr val="bg1"/>
              </a:solidFill>
            </a:endParaRPr>
          </a:p>
          <a:p>
            <a:r>
              <a:rPr lang="en-US" sz="2400" dirty="0">
                <a:solidFill>
                  <a:schemeClr val="bg1"/>
                </a:solidFill>
              </a:rPr>
              <a:t>They vary but all utilize the same basic principle</a:t>
            </a:r>
          </a:p>
          <a:p>
            <a:pPr marL="457200" lvl="1" indent="0">
              <a:buNone/>
            </a:pPr>
            <a:endParaRPr lang="en-US" sz="2000" dirty="0">
              <a:solidFill>
                <a:schemeClr val="bg1"/>
              </a:solidFill>
            </a:endParaRPr>
          </a:p>
          <a:p>
            <a:endParaRPr lang="en-US" dirty="0">
              <a:solidFill>
                <a:schemeClr val="bg1"/>
              </a:solidFill>
            </a:endParaRPr>
          </a:p>
          <a:p>
            <a:endParaRPr lang="en-US" dirty="0">
              <a:solidFill>
                <a:schemeClr val="bg1"/>
              </a:solidFill>
            </a:endParaRPr>
          </a:p>
        </p:txBody>
      </p:sp>
      <p:pic>
        <p:nvPicPr>
          <p:cNvPr id="5" name="Picture 4">
            <a:extLst>
              <a:ext uri="{FF2B5EF4-FFF2-40B4-BE49-F238E27FC236}">
                <a16:creationId xmlns:a16="http://schemas.microsoft.com/office/drawing/2014/main" id="{20B1D513-5526-4F9C-88E0-ACD4B466F3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6436" y="1580501"/>
            <a:ext cx="4816185" cy="4153960"/>
          </a:xfrm>
          <a:prstGeom prst="rect">
            <a:avLst/>
          </a:prstGeom>
        </p:spPr>
      </p:pic>
    </p:spTree>
    <p:extLst>
      <p:ext uri="{BB962C8B-B14F-4D97-AF65-F5344CB8AC3E}">
        <p14:creationId xmlns:p14="http://schemas.microsoft.com/office/powerpoint/2010/main" val="33104991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F9352-22CB-4290-A436-5641292B56F0}"/>
              </a:ext>
            </a:extLst>
          </p:cNvPr>
          <p:cNvSpPr>
            <a:spLocks noGrp="1"/>
          </p:cNvSpPr>
          <p:nvPr>
            <p:ph type="title"/>
          </p:nvPr>
        </p:nvSpPr>
        <p:spPr/>
        <p:txBody>
          <a:bodyPr/>
          <a:lstStyle/>
          <a:p>
            <a:pPr algn="ctr"/>
            <a:r>
              <a:rPr lang="en-US" dirty="0">
                <a:solidFill>
                  <a:schemeClr val="bg1"/>
                </a:solidFill>
              </a:rPr>
              <a:t>Retirement Planning</a:t>
            </a:r>
            <a:br>
              <a:rPr lang="en-US" dirty="0">
                <a:solidFill>
                  <a:schemeClr val="bg1"/>
                </a:solidFill>
              </a:rPr>
            </a:br>
            <a:r>
              <a:rPr lang="en-US" sz="2400" dirty="0">
                <a:solidFill>
                  <a:schemeClr val="bg1"/>
                </a:solidFill>
              </a:rPr>
              <a:t>Seriously, this is not financial advice, but it is math</a:t>
            </a:r>
          </a:p>
        </p:txBody>
      </p:sp>
      <p:sp>
        <p:nvSpPr>
          <p:cNvPr id="3" name="Content Placeholder 2">
            <a:extLst>
              <a:ext uri="{FF2B5EF4-FFF2-40B4-BE49-F238E27FC236}">
                <a16:creationId xmlns:a16="http://schemas.microsoft.com/office/drawing/2014/main" id="{6E3B29D1-0202-4768-82D4-2D125331447E}"/>
              </a:ext>
            </a:extLst>
          </p:cNvPr>
          <p:cNvSpPr>
            <a:spLocks noGrp="1"/>
          </p:cNvSpPr>
          <p:nvPr>
            <p:ph idx="1"/>
          </p:nvPr>
        </p:nvSpPr>
        <p:spPr>
          <a:xfrm>
            <a:off x="1376796" y="849025"/>
            <a:ext cx="9438408" cy="3515157"/>
          </a:xfrm>
        </p:spPr>
        <p:txBody>
          <a:bodyPr>
            <a:normAutofit/>
          </a:bodyPr>
          <a:lstStyle/>
          <a:p>
            <a:pPr marL="0" indent="0" algn="ctr">
              <a:buNone/>
            </a:pPr>
            <a:endParaRPr lang="en-US" sz="6000" dirty="0">
              <a:solidFill>
                <a:schemeClr val="bg1"/>
              </a:solidFill>
            </a:endParaRPr>
          </a:p>
          <a:p>
            <a:pPr marL="0" indent="0" algn="ctr">
              <a:buNone/>
            </a:pPr>
            <a:r>
              <a:rPr lang="en-US" sz="6000" dirty="0">
                <a:solidFill>
                  <a:schemeClr val="bg1"/>
                </a:solidFill>
              </a:rPr>
              <a:t>Compound Interest:</a:t>
            </a:r>
          </a:p>
          <a:p>
            <a:pPr algn="ctr"/>
            <a:endParaRPr lang="en-US" sz="6000" dirty="0">
              <a:solidFill>
                <a:schemeClr val="bg1"/>
              </a:solidFill>
            </a:endParaRPr>
          </a:p>
          <a:p>
            <a:pPr algn="ctr"/>
            <a:endParaRPr lang="en-US" sz="6000" dirty="0">
              <a:solidFill>
                <a:schemeClr val="bg1"/>
              </a:solidFill>
            </a:endParaRPr>
          </a:p>
        </p:txBody>
      </p:sp>
      <p:pic>
        <p:nvPicPr>
          <p:cNvPr id="6" name="Picture 5">
            <a:extLst>
              <a:ext uri="{FF2B5EF4-FFF2-40B4-BE49-F238E27FC236}">
                <a16:creationId xmlns:a16="http://schemas.microsoft.com/office/drawing/2014/main" id="{6C974FD3-DC35-4BCB-B98D-D49FBA9625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4413" y="2943320"/>
            <a:ext cx="8203174" cy="1904762"/>
          </a:xfrm>
          <a:prstGeom prst="rect">
            <a:avLst/>
          </a:prstGeom>
        </p:spPr>
      </p:pic>
    </p:spTree>
    <p:extLst>
      <p:ext uri="{BB962C8B-B14F-4D97-AF65-F5344CB8AC3E}">
        <p14:creationId xmlns:p14="http://schemas.microsoft.com/office/powerpoint/2010/main" val="18657942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F9352-22CB-4290-A436-5641292B56F0}"/>
              </a:ext>
            </a:extLst>
          </p:cNvPr>
          <p:cNvSpPr>
            <a:spLocks noGrp="1"/>
          </p:cNvSpPr>
          <p:nvPr>
            <p:ph type="title"/>
          </p:nvPr>
        </p:nvSpPr>
        <p:spPr/>
        <p:txBody>
          <a:bodyPr/>
          <a:lstStyle/>
          <a:p>
            <a:pPr algn="ctr"/>
            <a:r>
              <a:rPr lang="en-US" dirty="0">
                <a:solidFill>
                  <a:schemeClr val="bg1"/>
                </a:solidFill>
              </a:rPr>
              <a:t>Retirement Planning</a:t>
            </a:r>
            <a:br>
              <a:rPr lang="en-US" dirty="0">
                <a:solidFill>
                  <a:schemeClr val="bg1"/>
                </a:solidFill>
              </a:rPr>
            </a:br>
            <a:r>
              <a:rPr lang="en-US" sz="2400" dirty="0">
                <a:solidFill>
                  <a:schemeClr val="bg1"/>
                </a:solidFill>
              </a:rPr>
              <a:t>Seriously, this is not financial advice, but it is math</a:t>
            </a:r>
          </a:p>
        </p:txBody>
      </p:sp>
      <p:sp>
        <p:nvSpPr>
          <p:cNvPr id="3" name="Content Placeholder 2">
            <a:extLst>
              <a:ext uri="{FF2B5EF4-FFF2-40B4-BE49-F238E27FC236}">
                <a16:creationId xmlns:a16="http://schemas.microsoft.com/office/drawing/2014/main" id="{6E3B29D1-0202-4768-82D4-2D125331447E}"/>
              </a:ext>
            </a:extLst>
          </p:cNvPr>
          <p:cNvSpPr>
            <a:spLocks noGrp="1"/>
          </p:cNvSpPr>
          <p:nvPr>
            <p:ph idx="1"/>
          </p:nvPr>
        </p:nvSpPr>
        <p:spPr>
          <a:xfrm>
            <a:off x="1096241" y="1381992"/>
            <a:ext cx="10863695" cy="1714500"/>
          </a:xfrm>
        </p:spPr>
        <p:txBody>
          <a:bodyPr>
            <a:normAutofit/>
          </a:bodyPr>
          <a:lstStyle/>
          <a:p>
            <a:r>
              <a:rPr lang="en-US" sz="4800" dirty="0">
                <a:solidFill>
                  <a:schemeClr val="bg1"/>
                </a:solidFill>
              </a:rPr>
              <a:t>Compound Interest:</a:t>
            </a:r>
          </a:p>
          <a:p>
            <a:pPr lvl="1"/>
            <a:r>
              <a:rPr lang="en-US" sz="2600" dirty="0">
                <a:solidFill>
                  <a:schemeClr val="bg1"/>
                </a:solidFill>
              </a:rPr>
              <a:t>The secret is that you continually reinvest what you make, so that when it comes time to pay interest, your principle is higher</a:t>
            </a:r>
          </a:p>
          <a:p>
            <a:endParaRPr lang="en-US" sz="6000" dirty="0">
              <a:solidFill>
                <a:schemeClr val="bg1"/>
              </a:solidFill>
            </a:endParaRPr>
          </a:p>
          <a:p>
            <a:endParaRPr lang="en-US" sz="6000" dirty="0">
              <a:solidFill>
                <a:schemeClr val="bg1"/>
              </a:solidFill>
            </a:endParaRPr>
          </a:p>
        </p:txBody>
      </p:sp>
      <p:pic>
        <p:nvPicPr>
          <p:cNvPr id="8" name="Picture 7">
            <a:extLst>
              <a:ext uri="{FF2B5EF4-FFF2-40B4-BE49-F238E27FC236}">
                <a16:creationId xmlns:a16="http://schemas.microsoft.com/office/drawing/2014/main" id="{11C4105B-87A8-4815-8CDA-9327733AF3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9420" y="2979704"/>
            <a:ext cx="4315177" cy="2677008"/>
          </a:xfrm>
          <a:prstGeom prst="rect">
            <a:avLst/>
          </a:prstGeom>
        </p:spPr>
      </p:pic>
    </p:spTree>
    <p:extLst>
      <p:ext uri="{BB962C8B-B14F-4D97-AF65-F5344CB8AC3E}">
        <p14:creationId xmlns:p14="http://schemas.microsoft.com/office/powerpoint/2010/main" val="7251285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F9352-22CB-4290-A436-5641292B56F0}"/>
              </a:ext>
            </a:extLst>
          </p:cNvPr>
          <p:cNvSpPr>
            <a:spLocks noGrp="1"/>
          </p:cNvSpPr>
          <p:nvPr>
            <p:ph type="title"/>
          </p:nvPr>
        </p:nvSpPr>
        <p:spPr/>
        <p:txBody>
          <a:bodyPr/>
          <a:lstStyle/>
          <a:p>
            <a:pPr algn="ctr"/>
            <a:r>
              <a:rPr lang="en-US" dirty="0">
                <a:solidFill>
                  <a:schemeClr val="bg1"/>
                </a:solidFill>
              </a:rPr>
              <a:t>Retirement Planning</a:t>
            </a:r>
            <a:br>
              <a:rPr lang="en-US" dirty="0">
                <a:solidFill>
                  <a:schemeClr val="bg1"/>
                </a:solidFill>
              </a:rPr>
            </a:br>
            <a:r>
              <a:rPr lang="en-US" sz="2400" dirty="0">
                <a:solidFill>
                  <a:schemeClr val="bg1"/>
                </a:solidFill>
              </a:rPr>
              <a:t>Seriously, this is not financial advice, but it is math</a:t>
            </a:r>
          </a:p>
        </p:txBody>
      </p:sp>
      <p:sp>
        <p:nvSpPr>
          <p:cNvPr id="3" name="Content Placeholder 2">
            <a:extLst>
              <a:ext uri="{FF2B5EF4-FFF2-40B4-BE49-F238E27FC236}">
                <a16:creationId xmlns:a16="http://schemas.microsoft.com/office/drawing/2014/main" id="{6E3B29D1-0202-4768-82D4-2D125331447E}"/>
              </a:ext>
            </a:extLst>
          </p:cNvPr>
          <p:cNvSpPr>
            <a:spLocks noGrp="1"/>
          </p:cNvSpPr>
          <p:nvPr>
            <p:ph idx="1"/>
          </p:nvPr>
        </p:nvSpPr>
        <p:spPr>
          <a:xfrm>
            <a:off x="1013114" y="891002"/>
            <a:ext cx="5512377" cy="3816080"/>
          </a:xfrm>
        </p:spPr>
        <p:txBody>
          <a:bodyPr>
            <a:normAutofit/>
          </a:bodyPr>
          <a:lstStyle/>
          <a:p>
            <a:pPr marL="0" indent="0">
              <a:buNone/>
            </a:pPr>
            <a:endParaRPr lang="en-US" sz="6000" dirty="0">
              <a:solidFill>
                <a:schemeClr val="bg1"/>
              </a:solidFill>
            </a:endParaRPr>
          </a:p>
          <a:p>
            <a:r>
              <a:rPr lang="en-US" sz="4800" dirty="0">
                <a:solidFill>
                  <a:schemeClr val="bg1"/>
                </a:solidFill>
              </a:rPr>
              <a:t>Compound Interest:</a:t>
            </a:r>
          </a:p>
          <a:p>
            <a:pPr lvl="1"/>
            <a:r>
              <a:rPr lang="en-US" sz="2600" dirty="0">
                <a:solidFill>
                  <a:schemeClr val="bg1"/>
                </a:solidFill>
              </a:rPr>
              <a:t>Simply put, the more money you put in and the earlier you start saving the more money you will have later, even if you stop investing later:</a:t>
            </a:r>
            <a:endParaRPr lang="en-US" sz="6000" dirty="0">
              <a:solidFill>
                <a:schemeClr val="bg1"/>
              </a:solidFill>
            </a:endParaRPr>
          </a:p>
          <a:p>
            <a:endParaRPr lang="en-US" sz="6000" dirty="0">
              <a:solidFill>
                <a:schemeClr val="bg1"/>
              </a:solidFill>
            </a:endParaRPr>
          </a:p>
        </p:txBody>
      </p:sp>
      <p:pic>
        <p:nvPicPr>
          <p:cNvPr id="6" name="Picture 5">
            <a:extLst>
              <a:ext uri="{FF2B5EF4-FFF2-40B4-BE49-F238E27FC236}">
                <a16:creationId xmlns:a16="http://schemas.microsoft.com/office/drawing/2014/main" id="{D3CD9302-DD44-4969-A902-902322F0B8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60763" y="2459181"/>
            <a:ext cx="5587917" cy="2393373"/>
          </a:xfrm>
          <a:prstGeom prst="rect">
            <a:avLst/>
          </a:prstGeom>
        </p:spPr>
      </p:pic>
    </p:spTree>
    <p:extLst>
      <p:ext uri="{BB962C8B-B14F-4D97-AF65-F5344CB8AC3E}">
        <p14:creationId xmlns:p14="http://schemas.microsoft.com/office/powerpoint/2010/main" val="31420615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F9352-22CB-4290-A436-5641292B56F0}"/>
              </a:ext>
            </a:extLst>
          </p:cNvPr>
          <p:cNvSpPr>
            <a:spLocks noGrp="1"/>
          </p:cNvSpPr>
          <p:nvPr>
            <p:ph type="title"/>
          </p:nvPr>
        </p:nvSpPr>
        <p:spPr/>
        <p:txBody>
          <a:bodyPr/>
          <a:lstStyle/>
          <a:p>
            <a:pPr algn="ctr"/>
            <a:r>
              <a:rPr lang="en-US" dirty="0">
                <a:solidFill>
                  <a:schemeClr val="bg1"/>
                </a:solidFill>
              </a:rPr>
              <a:t>Retirement Planning</a:t>
            </a:r>
            <a:br>
              <a:rPr lang="en-US" dirty="0">
                <a:solidFill>
                  <a:schemeClr val="bg1"/>
                </a:solidFill>
              </a:rPr>
            </a:br>
            <a:r>
              <a:rPr lang="en-US" sz="2400" dirty="0">
                <a:solidFill>
                  <a:schemeClr val="bg1"/>
                </a:solidFill>
              </a:rPr>
              <a:t>Seriously, this is not financial advice, but it is math</a:t>
            </a:r>
          </a:p>
        </p:txBody>
      </p:sp>
      <p:sp>
        <p:nvSpPr>
          <p:cNvPr id="3" name="Content Placeholder 2">
            <a:extLst>
              <a:ext uri="{FF2B5EF4-FFF2-40B4-BE49-F238E27FC236}">
                <a16:creationId xmlns:a16="http://schemas.microsoft.com/office/drawing/2014/main" id="{6E3B29D1-0202-4768-82D4-2D125331447E}"/>
              </a:ext>
            </a:extLst>
          </p:cNvPr>
          <p:cNvSpPr>
            <a:spLocks noGrp="1"/>
          </p:cNvSpPr>
          <p:nvPr>
            <p:ph idx="1"/>
          </p:nvPr>
        </p:nvSpPr>
        <p:spPr>
          <a:xfrm>
            <a:off x="1013114" y="891001"/>
            <a:ext cx="5512377" cy="4907125"/>
          </a:xfrm>
        </p:spPr>
        <p:txBody>
          <a:bodyPr>
            <a:normAutofit lnSpcReduction="10000"/>
          </a:bodyPr>
          <a:lstStyle/>
          <a:p>
            <a:pPr marL="0" indent="0">
              <a:buNone/>
            </a:pPr>
            <a:endParaRPr lang="en-US" sz="6000" dirty="0">
              <a:solidFill>
                <a:schemeClr val="bg1"/>
              </a:solidFill>
            </a:endParaRPr>
          </a:p>
          <a:p>
            <a:r>
              <a:rPr lang="en-US" sz="4600" dirty="0">
                <a:solidFill>
                  <a:schemeClr val="bg1"/>
                </a:solidFill>
              </a:rPr>
              <a:t>So what’s the Navy’s Retirement plan?</a:t>
            </a:r>
          </a:p>
          <a:p>
            <a:pPr lvl="1"/>
            <a:r>
              <a:rPr lang="en-US" sz="3400" dirty="0">
                <a:solidFill>
                  <a:schemeClr val="bg1"/>
                </a:solidFill>
              </a:rPr>
              <a:t>Since 2018 the military has utilized a Blended Retirement System</a:t>
            </a:r>
          </a:p>
          <a:p>
            <a:pPr lvl="1"/>
            <a:r>
              <a:rPr lang="en-US" sz="3400" dirty="0">
                <a:solidFill>
                  <a:schemeClr val="bg1"/>
                </a:solidFill>
              </a:rPr>
              <a:t>This a combination of the Thrift Savings Plan and traditional Pension</a:t>
            </a:r>
          </a:p>
        </p:txBody>
      </p:sp>
      <p:pic>
        <p:nvPicPr>
          <p:cNvPr id="5" name="Picture 4">
            <a:extLst>
              <a:ext uri="{FF2B5EF4-FFF2-40B4-BE49-F238E27FC236}">
                <a16:creationId xmlns:a16="http://schemas.microsoft.com/office/drawing/2014/main" id="{CF5B2D1C-6CF2-4932-A806-5E374DD0B2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9058" y="2610364"/>
            <a:ext cx="5681618" cy="1637271"/>
          </a:xfrm>
          <a:prstGeom prst="rect">
            <a:avLst/>
          </a:prstGeom>
        </p:spPr>
      </p:pic>
    </p:spTree>
    <p:extLst>
      <p:ext uri="{BB962C8B-B14F-4D97-AF65-F5344CB8AC3E}">
        <p14:creationId xmlns:p14="http://schemas.microsoft.com/office/powerpoint/2010/main" val="20089692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9071D-6A83-44AB-A893-5A7719A7AE23}"/>
              </a:ext>
            </a:extLst>
          </p:cNvPr>
          <p:cNvSpPr>
            <a:spLocks noGrp="1"/>
          </p:cNvSpPr>
          <p:nvPr>
            <p:ph type="title"/>
          </p:nvPr>
        </p:nvSpPr>
        <p:spPr>
          <a:xfrm>
            <a:off x="-113522" y="337133"/>
            <a:ext cx="10515600" cy="1325563"/>
          </a:xfrm>
        </p:spPr>
        <p:txBody>
          <a:bodyPr>
            <a:normAutofit/>
          </a:bodyPr>
          <a:lstStyle/>
          <a:p>
            <a:pPr algn="ctr"/>
            <a:r>
              <a:rPr lang="en-US" sz="4000" b="1" dirty="0">
                <a:solidFill>
                  <a:schemeClr val="bg1"/>
                </a:solidFill>
              </a:rPr>
              <a:t>A LITTLE ABOUT ME:</a:t>
            </a:r>
          </a:p>
        </p:txBody>
      </p:sp>
      <p:sp>
        <p:nvSpPr>
          <p:cNvPr id="3" name="Content Placeholder 2">
            <a:extLst>
              <a:ext uri="{FF2B5EF4-FFF2-40B4-BE49-F238E27FC236}">
                <a16:creationId xmlns:a16="http://schemas.microsoft.com/office/drawing/2014/main" id="{7DB2F9AB-B4BB-46ED-BC45-5C2F84A2BA30}"/>
              </a:ext>
            </a:extLst>
          </p:cNvPr>
          <p:cNvSpPr>
            <a:spLocks noGrp="1"/>
          </p:cNvSpPr>
          <p:nvPr>
            <p:ph idx="1"/>
          </p:nvPr>
        </p:nvSpPr>
        <p:spPr>
          <a:xfrm>
            <a:off x="838200" y="1825625"/>
            <a:ext cx="5426469" cy="4351338"/>
          </a:xfrm>
        </p:spPr>
        <p:txBody>
          <a:bodyPr/>
          <a:lstStyle/>
          <a:p>
            <a:r>
              <a:rPr lang="en-US" dirty="0">
                <a:solidFill>
                  <a:schemeClr val="bg1"/>
                </a:solidFill>
              </a:rPr>
              <a:t>Insert mini bio here…</a:t>
            </a:r>
          </a:p>
          <a:p>
            <a:endParaRPr lang="en-US" dirty="0">
              <a:solidFill>
                <a:schemeClr val="bg1"/>
              </a:solidFill>
            </a:endParaRPr>
          </a:p>
          <a:p>
            <a:r>
              <a:rPr lang="en-US" dirty="0">
                <a:solidFill>
                  <a:schemeClr val="bg1"/>
                </a:solidFill>
              </a:rPr>
              <a:t>Also some pictures</a:t>
            </a:r>
          </a:p>
          <a:p>
            <a:endParaRPr lang="en-US" dirty="0"/>
          </a:p>
        </p:txBody>
      </p:sp>
    </p:spTree>
    <p:extLst>
      <p:ext uri="{BB962C8B-B14F-4D97-AF65-F5344CB8AC3E}">
        <p14:creationId xmlns:p14="http://schemas.microsoft.com/office/powerpoint/2010/main" val="407325272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F9352-22CB-4290-A436-5641292B56F0}"/>
              </a:ext>
            </a:extLst>
          </p:cNvPr>
          <p:cNvSpPr>
            <a:spLocks noGrp="1"/>
          </p:cNvSpPr>
          <p:nvPr>
            <p:ph type="title"/>
          </p:nvPr>
        </p:nvSpPr>
        <p:spPr/>
        <p:txBody>
          <a:bodyPr/>
          <a:lstStyle/>
          <a:p>
            <a:pPr algn="ctr"/>
            <a:r>
              <a:rPr lang="en-US" dirty="0">
                <a:solidFill>
                  <a:schemeClr val="bg1"/>
                </a:solidFill>
              </a:rPr>
              <a:t>Retirement Planning</a:t>
            </a:r>
            <a:br>
              <a:rPr lang="en-US" dirty="0">
                <a:solidFill>
                  <a:schemeClr val="bg1"/>
                </a:solidFill>
              </a:rPr>
            </a:br>
            <a:r>
              <a:rPr lang="en-US" sz="2400" dirty="0">
                <a:solidFill>
                  <a:schemeClr val="bg1"/>
                </a:solidFill>
              </a:rPr>
              <a:t>Seriously, this is not financial advice, but it is math</a:t>
            </a:r>
          </a:p>
        </p:txBody>
      </p:sp>
      <p:sp>
        <p:nvSpPr>
          <p:cNvPr id="3" name="Content Placeholder 2">
            <a:extLst>
              <a:ext uri="{FF2B5EF4-FFF2-40B4-BE49-F238E27FC236}">
                <a16:creationId xmlns:a16="http://schemas.microsoft.com/office/drawing/2014/main" id="{6E3B29D1-0202-4768-82D4-2D125331447E}"/>
              </a:ext>
            </a:extLst>
          </p:cNvPr>
          <p:cNvSpPr>
            <a:spLocks noGrp="1"/>
          </p:cNvSpPr>
          <p:nvPr>
            <p:ph idx="1"/>
          </p:nvPr>
        </p:nvSpPr>
        <p:spPr>
          <a:xfrm>
            <a:off x="1013114" y="891001"/>
            <a:ext cx="5512377" cy="4907125"/>
          </a:xfrm>
        </p:spPr>
        <p:txBody>
          <a:bodyPr>
            <a:normAutofit fontScale="85000" lnSpcReduction="20000"/>
          </a:bodyPr>
          <a:lstStyle/>
          <a:p>
            <a:pPr marL="0" indent="0">
              <a:buNone/>
            </a:pPr>
            <a:endParaRPr lang="en-US" sz="6000" dirty="0">
              <a:solidFill>
                <a:schemeClr val="bg1"/>
              </a:solidFill>
            </a:endParaRPr>
          </a:p>
          <a:p>
            <a:r>
              <a:rPr lang="en-US" sz="4600" dirty="0">
                <a:solidFill>
                  <a:schemeClr val="bg1"/>
                </a:solidFill>
              </a:rPr>
              <a:t>2 parts:</a:t>
            </a:r>
          </a:p>
          <a:p>
            <a:pPr lvl="1"/>
            <a:r>
              <a:rPr lang="en-US" sz="4200" dirty="0">
                <a:solidFill>
                  <a:schemeClr val="bg1"/>
                </a:solidFill>
              </a:rPr>
              <a:t>Part 1</a:t>
            </a:r>
          </a:p>
          <a:p>
            <a:pPr lvl="2"/>
            <a:r>
              <a:rPr lang="en-US" sz="3000" dirty="0">
                <a:solidFill>
                  <a:schemeClr val="bg1"/>
                </a:solidFill>
              </a:rPr>
              <a:t>You invest a percentage of your paycheck in your Thrift Savings Plan</a:t>
            </a:r>
          </a:p>
          <a:p>
            <a:pPr lvl="2"/>
            <a:r>
              <a:rPr lang="en-US" sz="3000" dirty="0">
                <a:solidFill>
                  <a:schemeClr val="bg1"/>
                </a:solidFill>
              </a:rPr>
              <a:t>The Navy will match you up to 5%</a:t>
            </a:r>
          </a:p>
          <a:p>
            <a:pPr lvl="2"/>
            <a:r>
              <a:rPr lang="en-US" sz="3000" dirty="0">
                <a:solidFill>
                  <a:schemeClr val="bg1"/>
                </a:solidFill>
              </a:rPr>
              <a:t>You keep this account regardless of how long you stay in the military</a:t>
            </a:r>
          </a:p>
          <a:p>
            <a:pPr lvl="2"/>
            <a:r>
              <a:rPr lang="en-US" sz="3000" dirty="0">
                <a:solidFill>
                  <a:schemeClr val="bg1"/>
                </a:solidFill>
              </a:rPr>
              <a:t>You can begin to use this money as early as 59</a:t>
            </a:r>
          </a:p>
        </p:txBody>
      </p:sp>
      <p:pic>
        <p:nvPicPr>
          <p:cNvPr id="6" name="Picture 5">
            <a:extLst>
              <a:ext uri="{FF2B5EF4-FFF2-40B4-BE49-F238E27FC236}">
                <a16:creationId xmlns:a16="http://schemas.microsoft.com/office/drawing/2014/main" id="{A1BB5A0B-4316-4CA7-A24E-D81484F6E2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0405" y="1954645"/>
            <a:ext cx="5349586" cy="3566391"/>
          </a:xfrm>
          <a:prstGeom prst="rect">
            <a:avLst/>
          </a:prstGeom>
        </p:spPr>
      </p:pic>
    </p:spTree>
    <p:extLst>
      <p:ext uri="{BB962C8B-B14F-4D97-AF65-F5344CB8AC3E}">
        <p14:creationId xmlns:p14="http://schemas.microsoft.com/office/powerpoint/2010/main" val="9204485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F9352-22CB-4290-A436-5641292B56F0}"/>
              </a:ext>
            </a:extLst>
          </p:cNvPr>
          <p:cNvSpPr>
            <a:spLocks noGrp="1"/>
          </p:cNvSpPr>
          <p:nvPr>
            <p:ph type="title"/>
          </p:nvPr>
        </p:nvSpPr>
        <p:spPr/>
        <p:txBody>
          <a:bodyPr/>
          <a:lstStyle/>
          <a:p>
            <a:pPr algn="ctr"/>
            <a:r>
              <a:rPr lang="en-US" dirty="0">
                <a:solidFill>
                  <a:schemeClr val="bg1"/>
                </a:solidFill>
              </a:rPr>
              <a:t>Retirement Planning</a:t>
            </a:r>
            <a:br>
              <a:rPr lang="en-US" dirty="0">
                <a:solidFill>
                  <a:schemeClr val="bg1"/>
                </a:solidFill>
              </a:rPr>
            </a:br>
            <a:r>
              <a:rPr lang="en-US" sz="2400" dirty="0">
                <a:solidFill>
                  <a:schemeClr val="bg1"/>
                </a:solidFill>
              </a:rPr>
              <a:t>Seriously, this is not financial advice, but it is math</a:t>
            </a:r>
          </a:p>
        </p:txBody>
      </p:sp>
      <p:sp>
        <p:nvSpPr>
          <p:cNvPr id="3" name="Content Placeholder 2">
            <a:extLst>
              <a:ext uri="{FF2B5EF4-FFF2-40B4-BE49-F238E27FC236}">
                <a16:creationId xmlns:a16="http://schemas.microsoft.com/office/drawing/2014/main" id="{6E3B29D1-0202-4768-82D4-2D125331447E}"/>
              </a:ext>
            </a:extLst>
          </p:cNvPr>
          <p:cNvSpPr>
            <a:spLocks noGrp="1"/>
          </p:cNvSpPr>
          <p:nvPr>
            <p:ph idx="1"/>
          </p:nvPr>
        </p:nvSpPr>
        <p:spPr>
          <a:xfrm>
            <a:off x="1013114" y="891001"/>
            <a:ext cx="5512377" cy="4907125"/>
          </a:xfrm>
        </p:spPr>
        <p:txBody>
          <a:bodyPr>
            <a:normAutofit lnSpcReduction="10000"/>
          </a:bodyPr>
          <a:lstStyle/>
          <a:p>
            <a:pPr marL="0" indent="0">
              <a:buNone/>
            </a:pPr>
            <a:endParaRPr lang="en-US" sz="6000" dirty="0">
              <a:solidFill>
                <a:schemeClr val="bg1"/>
              </a:solidFill>
            </a:endParaRPr>
          </a:p>
          <a:p>
            <a:r>
              <a:rPr lang="en-US" sz="4600" dirty="0">
                <a:solidFill>
                  <a:schemeClr val="bg1"/>
                </a:solidFill>
              </a:rPr>
              <a:t>2 parts:</a:t>
            </a:r>
          </a:p>
          <a:p>
            <a:pPr lvl="1"/>
            <a:r>
              <a:rPr lang="en-US" sz="4200" dirty="0">
                <a:solidFill>
                  <a:schemeClr val="bg1"/>
                </a:solidFill>
              </a:rPr>
              <a:t>Part 2</a:t>
            </a:r>
          </a:p>
          <a:p>
            <a:pPr lvl="2"/>
            <a:r>
              <a:rPr lang="en-US" sz="3000" dirty="0">
                <a:solidFill>
                  <a:schemeClr val="bg1"/>
                </a:solidFill>
              </a:rPr>
              <a:t>Staying in the military to 20+ years also provides you a pension upon retirement</a:t>
            </a:r>
          </a:p>
          <a:p>
            <a:pPr lvl="2"/>
            <a:r>
              <a:rPr lang="en-US" sz="3000" dirty="0">
                <a:solidFill>
                  <a:schemeClr val="bg1"/>
                </a:solidFill>
              </a:rPr>
              <a:t>It starts at 40% of your basic pay and goes up 2% per year up to 60%</a:t>
            </a:r>
          </a:p>
          <a:p>
            <a:pPr lvl="2"/>
            <a:endParaRPr lang="en-US" sz="3000" dirty="0">
              <a:solidFill>
                <a:schemeClr val="bg1"/>
              </a:solidFill>
            </a:endParaRPr>
          </a:p>
        </p:txBody>
      </p:sp>
      <p:pic>
        <p:nvPicPr>
          <p:cNvPr id="5" name="Picture 4">
            <a:extLst>
              <a:ext uri="{FF2B5EF4-FFF2-40B4-BE49-F238E27FC236}">
                <a16:creationId xmlns:a16="http://schemas.microsoft.com/office/drawing/2014/main" id="{6D288125-BCC2-4B3B-B449-294B05A09B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08463" y="1943098"/>
            <a:ext cx="4725917" cy="3150611"/>
          </a:xfrm>
          <a:prstGeom prst="rect">
            <a:avLst/>
          </a:prstGeom>
        </p:spPr>
      </p:pic>
    </p:spTree>
    <p:extLst>
      <p:ext uri="{BB962C8B-B14F-4D97-AF65-F5344CB8AC3E}">
        <p14:creationId xmlns:p14="http://schemas.microsoft.com/office/powerpoint/2010/main" val="3703108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F9352-22CB-4290-A436-5641292B56F0}"/>
              </a:ext>
            </a:extLst>
          </p:cNvPr>
          <p:cNvSpPr>
            <a:spLocks noGrp="1"/>
          </p:cNvSpPr>
          <p:nvPr>
            <p:ph type="title"/>
          </p:nvPr>
        </p:nvSpPr>
        <p:spPr/>
        <p:txBody>
          <a:bodyPr/>
          <a:lstStyle/>
          <a:p>
            <a:pPr algn="ctr"/>
            <a:r>
              <a:rPr lang="en-US" dirty="0">
                <a:solidFill>
                  <a:schemeClr val="bg1"/>
                </a:solidFill>
              </a:rPr>
              <a:t>Retirement Planning</a:t>
            </a:r>
            <a:br>
              <a:rPr lang="en-US" dirty="0">
                <a:solidFill>
                  <a:schemeClr val="bg1"/>
                </a:solidFill>
              </a:rPr>
            </a:br>
            <a:r>
              <a:rPr lang="en-US" sz="2400" dirty="0">
                <a:solidFill>
                  <a:schemeClr val="bg1"/>
                </a:solidFill>
              </a:rPr>
              <a:t>Seriously, this is not financial advice, but it is math</a:t>
            </a:r>
          </a:p>
        </p:txBody>
      </p:sp>
      <p:sp>
        <p:nvSpPr>
          <p:cNvPr id="3" name="Content Placeholder 2">
            <a:extLst>
              <a:ext uri="{FF2B5EF4-FFF2-40B4-BE49-F238E27FC236}">
                <a16:creationId xmlns:a16="http://schemas.microsoft.com/office/drawing/2014/main" id="{6E3B29D1-0202-4768-82D4-2D125331447E}"/>
              </a:ext>
            </a:extLst>
          </p:cNvPr>
          <p:cNvSpPr>
            <a:spLocks noGrp="1"/>
          </p:cNvSpPr>
          <p:nvPr>
            <p:ph idx="1"/>
          </p:nvPr>
        </p:nvSpPr>
        <p:spPr>
          <a:xfrm>
            <a:off x="1013114" y="891001"/>
            <a:ext cx="5512377" cy="4907125"/>
          </a:xfrm>
        </p:spPr>
        <p:txBody>
          <a:bodyPr>
            <a:normAutofit/>
          </a:bodyPr>
          <a:lstStyle/>
          <a:p>
            <a:pPr marL="0" indent="0">
              <a:buNone/>
            </a:pPr>
            <a:endParaRPr lang="en-US" sz="6000" dirty="0">
              <a:solidFill>
                <a:schemeClr val="bg1"/>
              </a:solidFill>
            </a:endParaRPr>
          </a:p>
          <a:p>
            <a:r>
              <a:rPr lang="en-US" sz="4600" dirty="0">
                <a:solidFill>
                  <a:schemeClr val="bg1"/>
                </a:solidFill>
              </a:rPr>
              <a:t>What’s this worth?</a:t>
            </a:r>
          </a:p>
          <a:p>
            <a:endParaRPr lang="en-US" sz="4600" dirty="0">
              <a:solidFill>
                <a:schemeClr val="bg1"/>
              </a:solidFill>
            </a:endParaRPr>
          </a:p>
          <a:p>
            <a:r>
              <a:rPr lang="en-US" sz="4600" dirty="0">
                <a:solidFill>
                  <a:schemeClr val="bg1"/>
                </a:solidFill>
                <a:hlinkClick r:id="rId3"/>
              </a:rPr>
              <a:t>Blended Retirement Calculator</a:t>
            </a:r>
            <a:endParaRPr lang="en-US" sz="4600" dirty="0">
              <a:solidFill>
                <a:schemeClr val="bg1"/>
              </a:solidFill>
            </a:endParaRPr>
          </a:p>
        </p:txBody>
      </p:sp>
    </p:spTree>
    <p:extLst>
      <p:ext uri="{BB962C8B-B14F-4D97-AF65-F5344CB8AC3E}">
        <p14:creationId xmlns:p14="http://schemas.microsoft.com/office/powerpoint/2010/main" val="38193153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959C8-920B-4D56-95AB-879C4BF024EE}"/>
              </a:ext>
            </a:extLst>
          </p:cNvPr>
          <p:cNvSpPr>
            <a:spLocks noGrp="1"/>
          </p:cNvSpPr>
          <p:nvPr>
            <p:ph type="title"/>
          </p:nvPr>
        </p:nvSpPr>
        <p:spPr/>
        <p:txBody>
          <a:bodyPr/>
          <a:lstStyle/>
          <a:p>
            <a:pPr algn="ctr"/>
            <a:r>
              <a:rPr lang="en-US" b="1" dirty="0">
                <a:solidFill>
                  <a:schemeClr val="bg1"/>
                </a:solidFill>
              </a:rPr>
              <a:t>In Review</a:t>
            </a:r>
          </a:p>
        </p:txBody>
      </p:sp>
      <p:sp>
        <p:nvSpPr>
          <p:cNvPr id="4" name="TextBox 3">
            <a:extLst>
              <a:ext uri="{FF2B5EF4-FFF2-40B4-BE49-F238E27FC236}">
                <a16:creationId xmlns:a16="http://schemas.microsoft.com/office/drawing/2014/main" id="{55024A94-1248-438C-A13C-53FF00990140}"/>
              </a:ext>
            </a:extLst>
          </p:cNvPr>
          <p:cNvSpPr txBox="1"/>
          <p:nvPr/>
        </p:nvSpPr>
        <p:spPr>
          <a:xfrm>
            <a:off x="1153390" y="1182231"/>
            <a:ext cx="5320145" cy="4524315"/>
          </a:xfrm>
          <a:prstGeom prst="rect">
            <a:avLst/>
          </a:prstGeom>
          <a:noFill/>
        </p:spPr>
        <p:txBody>
          <a:bodyPr wrap="square" rtlCol="0">
            <a:spAutoFit/>
          </a:bodyPr>
          <a:lstStyle/>
          <a:p>
            <a:r>
              <a:rPr lang="en-US" sz="2400" dirty="0">
                <a:solidFill>
                  <a:schemeClr val="bg1"/>
                </a:solidFill>
              </a:rPr>
              <a:t>We reviewed the following topics today:</a:t>
            </a:r>
          </a:p>
          <a:p>
            <a:pPr marL="800100" lvl="1" indent="-342900">
              <a:buFont typeface="Arial" panose="020B0604020202020204" pitchFamily="34" charset="0"/>
              <a:buChar char="•"/>
            </a:pPr>
            <a:r>
              <a:rPr lang="en-US" sz="2200" dirty="0">
                <a:solidFill>
                  <a:schemeClr val="bg1"/>
                </a:solidFill>
              </a:rPr>
              <a:t>Learn about the basics of the American Income Tax System </a:t>
            </a:r>
          </a:p>
          <a:p>
            <a:pPr marL="800100" lvl="1" indent="-342900">
              <a:buFont typeface="Arial" panose="020B0604020202020204" pitchFamily="34" charset="0"/>
              <a:buChar char="•"/>
            </a:pPr>
            <a:r>
              <a:rPr lang="en-US" sz="2200" dirty="0">
                <a:solidFill>
                  <a:schemeClr val="bg1"/>
                </a:solidFill>
              </a:rPr>
              <a:t>Learn about Cost of Living and different factors that can affect it</a:t>
            </a:r>
          </a:p>
          <a:p>
            <a:pPr marL="800100" lvl="1" indent="-342900">
              <a:buFont typeface="Arial" panose="020B0604020202020204" pitchFamily="34" charset="0"/>
              <a:buChar char="•"/>
            </a:pPr>
            <a:r>
              <a:rPr lang="en-US" sz="2200" dirty="0">
                <a:solidFill>
                  <a:schemeClr val="bg1"/>
                </a:solidFill>
              </a:rPr>
              <a:t>Learn about compound interest, its affect on retirement, and the difference in investing at different  points in your life</a:t>
            </a:r>
          </a:p>
          <a:p>
            <a:pPr marL="342900" indent="-342900">
              <a:buFont typeface="Arial" panose="020B0604020202020204" pitchFamily="34" charset="0"/>
              <a:buChar char="•"/>
            </a:pPr>
            <a:r>
              <a:rPr lang="en-US" sz="2200" dirty="0">
                <a:solidFill>
                  <a:schemeClr val="bg1"/>
                </a:solidFill>
              </a:rPr>
              <a:t>While everyone’s path is different, service in the Navy can be a springboard for financial security, regardless if you do one tour, or 30 years</a:t>
            </a:r>
          </a:p>
        </p:txBody>
      </p:sp>
      <p:pic>
        <p:nvPicPr>
          <p:cNvPr id="9" name="Picture 8">
            <a:extLst>
              <a:ext uri="{FF2B5EF4-FFF2-40B4-BE49-F238E27FC236}">
                <a16:creationId xmlns:a16="http://schemas.microsoft.com/office/drawing/2014/main" id="{6E5E3CDA-0207-4567-B2CA-3E4EC10989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7271" y="1532564"/>
            <a:ext cx="2727155" cy="4173982"/>
          </a:xfrm>
          <a:prstGeom prst="rect">
            <a:avLst/>
          </a:prstGeom>
        </p:spPr>
      </p:pic>
    </p:spTree>
    <p:extLst>
      <p:ext uri="{BB962C8B-B14F-4D97-AF65-F5344CB8AC3E}">
        <p14:creationId xmlns:p14="http://schemas.microsoft.com/office/powerpoint/2010/main" val="21196471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959C8-920B-4D56-95AB-879C4BF024EE}"/>
              </a:ext>
            </a:extLst>
          </p:cNvPr>
          <p:cNvSpPr>
            <a:spLocks noGrp="1"/>
          </p:cNvSpPr>
          <p:nvPr>
            <p:ph type="title"/>
          </p:nvPr>
        </p:nvSpPr>
        <p:spPr/>
        <p:txBody>
          <a:bodyPr/>
          <a:lstStyle/>
          <a:p>
            <a:pPr algn="ctr"/>
            <a:r>
              <a:rPr lang="en-US" b="1" dirty="0">
                <a:solidFill>
                  <a:schemeClr val="bg1"/>
                </a:solidFill>
              </a:rPr>
              <a:t>QUESTIONS???</a:t>
            </a:r>
          </a:p>
        </p:txBody>
      </p:sp>
      <p:pic>
        <p:nvPicPr>
          <p:cNvPr id="3" name="Online Media 2" title="Female Midi dives the boat">
            <a:hlinkClick r:id="" action="ppaction://media"/>
            <a:extLst>
              <a:ext uri="{FF2B5EF4-FFF2-40B4-BE49-F238E27FC236}">
                <a16:creationId xmlns:a16="http://schemas.microsoft.com/office/drawing/2014/main" id="{90A9B139-6777-4FE4-A293-8DAF11E9F683}"/>
              </a:ext>
            </a:extLst>
          </p:cNvPr>
          <p:cNvPicPr>
            <a:picLocks noRot="1" noChangeAspect="1"/>
          </p:cNvPicPr>
          <p:nvPr>
            <a:videoFile r:link="rId1"/>
          </p:nvPr>
        </p:nvPicPr>
        <p:blipFill>
          <a:blip r:embed="rId3"/>
          <a:stretch>
            <a:fillRect/>
          </a:stretch>
        </p:blipFill>
        <p:spPr>
          <a:xfrm>
            <a:off x="3186545" y="1246909"/>
            <a:ext cx="5818909" cy="4364182"/>
          </a:xfrm>
          <a:prstGeom prst="rect">
            <a:avLst/>
          </a:prstGeom>
        </p:spPr>
      </p:pic>
    </p:spTree>
    <p:extLst>
      <p:ext uri="{BB962C8B-B14F-4D97-AF65-F5344CB8AC3E}">
        <p14:creationId xmlns:p14="http://schemas.microsoft.com/office/powerpoint/2010/main" val="28560015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959C8-920B-4D56-95AB-879C4BF024EE}"/>
              </a:ext>
            </a:extLst>
          </p:cNvPr>
          <p:cNvSpPr>
            <a:spLocks noGrp="1"/>
          </p:cNvSpPr>
          <p:nvPr>
            <p:ph type="title"/>
          </p:nvPr>
        </p:nvSpPr>
        <p:spPr/>
        <p:txBody>
          <a:bodyPr/>
          <a:lstStyle/>
          <a:p>
            <a:pPr algn="ctr"/>
            <a:r>
              <a:rPr lang="en-US" b="1" dirty="0">
                <a:solidFill>
                  <a:schemeClr val="bg1"/>
                </a:solidFill>
              </a:rPr>
              <a:t>Presentation topics:</a:t>
            </a:r>
          </a:p>
        </p:txBody>
      </p:sp>
      <p:sp>
        <p:nvSpPr>
          <p:cNvPr id="4" name="TextBox 3">
            <a:extLst>
              <a:ext uri="{FF2B5EF4-FFF2-40B4-BE49-F238E27FC236}">
                <a16:creationId xmlns:a16="http://schemas.microsoft.com/office/drawing/2014/main" id="{55024A94-1248-438C-A13C-53FF00990140}"/>
              </a:ext>
            </a:extLst>
          </p:cNvPr>
          <p:cNvSpPr txBox="1"/>
          <p:nvPr/>
        </p:nvSpPr>
        <p:spPr>
          <a:xfrm>
            <a:off x="1153390" y="1182231"/>
            <a:ext cx="5320145" cy="4154984"/>
          </a:xfrm>
          <a:prstGeom prst="rect">
            <a:avLst/>
          </a:prstGeom>
          <a:noFill/>
        </p:spPr>
        <p:txBody>
          <a:bodyPr wrap="square" rtlCol="0">
            <a:spAutoFit/>
          </a:bodyPr>
          <a:lstStyle/>
          <a:p>
            <a:pPr marL="285750" indent="-285750">
              <a:buFont typeface="Arial" panose="020B0604020202020204" pitchFamily="34" charset="0"/>
              <a:buChar char="•"/>
            </a:pPr>
            <a:r>
              <a:rPr lang="en-US" sz="2200" dirty="0">
                <a:solidFill>
                  <a:schemeClr val="bg1"/>
                </a:solidFill>
              </a:rPr>
              <a:t>Learn about the basics of the American Income Tax System </a:t>
            </a:r>
          </a:p>
          <a:p>
            <a:pPr marL="285750" indent="-285750">
              <a:buFont typeface="Arial" panose="020B0604020202020204" pitchFamily="34" charset="0"/>
              <a:buChar char="•"/>
            </a:pPr>
            <a:endParaRPr lang="en-US" sz="2200" dirty="0">
              <a:solidFill>
                <a:schemeClr val="bg1"/>
              </a:solidFill>
            </a:endParaRPr>
          </a:p>
          <a:p>
            <a:pPr marL="285750" indent="-285750">
              <a:buFont typeface="Arial" panose="020B0604020202020204" pitchFamily="34" charset="0"/>
              <a:buChar char="•"/>
            </a:pPr>
            <a:r>
              <a:rPr lang="en-US" sz="2200" dirty="0">
                <a:solidFill>
                  <a:schemeClr val="bg1"/>
                </a:solidFill>
              </a:rPr>
              <a:t>Learn about Cost of Living and different factors that can affect it</a:t>
            </a:r>
          </a:p>
          <a:p>
            <a:pPr marL="285750" indent="-285750">
              <a:buFont typeface="Arial" panose="020B0604020202020204" pitchFamily="34" charset="0"/>
              <a:buChar char="•"/>
            </a:pPr>
            <a:endParaRPr lang="en-US" sz="2200" dirty="0">
              <a:solidFill>
                <a:schemeClr val="bg1"/>
              </a:solidFill>
            </a:endParaRPr>
          </a:p>
          <a:p>
            <a:pPr marL="285750" indent="-285750">
              <a:buFont typeface="Arial" panose="020B0604020202020204" pitchFamily="34" charset="0"/>
              <a:buChar char="•"/>
            </a:pPr>
            <a:r>
              <a:rPr lang="en-US" sz="2200" dirty="0">
                <a:solidFill>
                  <a:schemeClr val="bg1"/>
                </a:solidFill>
              </a:rPr>
              <a:t>Learn about compound interest, its affect on retirement, and the difference in investing at different points in your life</a:t>
            </a:r>
          </a:p>
          <a:p>
            <a:endParaRPr lang="en-US" sz="2200" dirty="0">
              <a:solidFill>
                <a:schemeClr val="bg1"/>
              </a:solidFill>
            </a:endParaRPr>
          </a:p>
          <a:p>
            <a:r>
              <a:rPr lang="en-US" sz="2200" dirty="0">
                <a:solidFill>
                  <a:schemeClr val="bg1"/>
                </a:solidFill>
              </a:rPr>
              <a:t>For each topic, we will also learn about Navy programs related to them </a:t>
            </a:r>
          </a:p>
        </p:txBody>
      </p:sp>
      <p:pic>
        <p:nvPicPr>
          <p:cNvPr id="7" name="Picture 6">
            <a:extLst>
              <a:ext uri="{FF2B5EF4-FFF2-40B4-BE49-F238E27FC236}">
                <a16:creationId xmlns:a16="http://schemas.microsoft.com/office/drawing/2014/main" id="{834B438E-1445-44D4-AD3F-3AE0D4A281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5608" y="1690688"/>
            <a:ext cx="5072050" cy="3374121"/>
          </a:xfrm>
          <a:prstGeom prst="rect">
            <a:avLst/>
          </a:prstGeom>
        </p:spPr>
      </p:pic>
    </p:spTree>
    <p:extLst>
      <p:ext uri="{BB962C8B-B14F-4D97-AF65-F5344CB8AC3E}">
        <p14:creationId xmlns:p14="http://schemas.microsoft.com/office/powerpoint/2010/main" val="38555934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Effect transition="in" filter="fade">
                                      <p:cBhvr>
                                        <p:cTn id="11" dur="500"/>
                                        <p:tgtEl>
                                          <p:spTgt spid="4">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
                                            <p:txEl>
                                              <p:pRg st="4" end="4"/>
                                            </p:txEl>
                                          </p:spTgt>
                                        </p:tgtEl>
                                        <p:attrNameLst>
                                          <p:attrName>style.visibility</p:attrName>
                                        </p:attrNameLst>
                                      </p:cBhvr>
                                      <p:to>
                                        <p:strVal val="visible"/>
                                      </p:to>
                                    </p:set>
                                    <p:animEffect transition="in" filter="fade">
                                      <p:cBhvr>
                                        <p:cTn id="16" dur="500"/>
                                        <p:tgtEl>
                                          <p:spTgt spid="4">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animEffect transition="in" filter="fade">
                                      <p:cBhvr>
                                        <p:cTn id="21"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540E3-4024-4C65-940C-3423958B47AB}"/>
              </a:ext>
            </a:extLst>
          </p:cNvPr>
          <p:cNvSpPr>
            <a:spLocks noGrp="1"/>
          </p:cNvSpPr>
          <p:nvPr>
            <p:ph type="title"/>
          </p:nvPr>
        </p:nvSpPr>
        <p:spPr/>
        <p:txBody>
          <a:bodyPr/>
          <a:lstStyle/>
          <a:p>
            <a:pPr algn="ctr"/>
            <a:r>
              <a:rPr lang="en-US" dirty="0">
                <a:solidFill>
                  <a:schemeClr val="bg1"/>
                </a:solidFill>
              </a:rPr>
              <a:t>Income Tax</a:t>
            </a:r>
            <a:br>
              <a:rPr lang="en-US" dirty="0">
                <a:solidFill>
                  <a:schemeClr val="bg1"/>
                </a:solidFill>
              </a:rPr>
            </a:br>
            <a:r>
              <a:rPr lang="en-US" sz="2400" dirty="0">
                <a:solidFill>
                  <a:schemeClr val="bg1"/>
                </a:solidFill>
              </a:rPr>
              <a:t>(This is not financial advice)</a:t>
            </a:r>
          </a:p>
        </p:txBody>
      </p:sp>
      <p:sp>
        <p:nvSpPr>
          <p:cNvPr id="3" name="Content Placeholder 2">
            <a:extLst>
              <a:ext uri="{FF2B5EF4-FFF2-40B4-BE49-F238E27FC236}">
                <a16:creationId xmlns:a16="http://schemas.microsoft.com/office/drawing/2014/main" id="{326599BE-2C4B-4194-BF6E-50EAE5171D26}"/>
              </a:ext>
            </a:extLst>
          </p:cNvPr>
          <p:cNvSpPr>
            <a:spLocks noGrp="1"/>
          </p:cNvSpPr>
          <p:nvPr>
            <p:ph idx="1"/>
          </p:nvPr>
        </p:nvSpPr>
        <p:spPr>
          <a:xfrm>
            <a:off x="496556" y="2046688"/>
            <a:ext cx="5854002" cy="4351338"/>
          </a:xfrm>
        </p:spPr>
        <p:txBody>
          <a:bodyPr/>
          <a:lstStyle/>
          <a:p>
            <a:pPr lvl="1"/>
            <a:r>
              <a:rPr lang="en-US" dirty="0">
                <a:solidFill>
                  <a:schemeClr val="bg1"/>
                </a:solidFill>
              </a:rPr>
              <a:t>The Federal Government utilizes a </a:t>
            </a:r>
            <a:r>
              <a:rPr lang="en-US" b="1" dirty="0">
                <a:solidFill>
                  <a:schemeClr val="bg1"/>
                </a:solidFill>
              </a:rPr>
              <a:t>Progressive Tax System</a:t>
            </a:r>
          </a:p>
          <a:p>
            <a:pPr lvl="1"/>
            <a:endParaRPr lang="en-US" b="1" dirty="0">
              <a:solidFill>
                <a:schemeClr val="bg1"/>
              </a:solidFill>
            </a:endParaRPr>
          </a:p>
          <a:p>
            <a:pPr lvl="1"/>
            <a:r>
              <a:rPr lang="en-US" dirty="0">
                <a:solidFill>
                  <a:schemeClr val="bg1"/>
                </a:solidFill>
              </a:rPr>
              <a:t>A </a:t>
            </a:r>
            <a:r>
              <a:rPr lang="en-US" b="1" dirty="0">
                <a:solidFill>
                  <a:schemeClr val="bg1"/>
                </a:solidFill>
              </a:rPr>
              <a:t>Progressive Tax System</a:t>
            </a:r>
            <a:r>
              <a:rPr lang="en-US" dirty="0">
                <a:solidFill>
                  <a:schemeClr val="bg1"/>
                </a:solidFill>
              </a:rPr>
              <a:t> means that only the part of your salary in each bracket is paid at that rate</a:t>
            </a:r>
          </a:p>
          <a:p>
            <a:pPr lvl="1"/>
            <a:endParaRPr lang="en-US" dirty="0">
              <a:solidFill>
                <a:schemeClr val="bg1"/>
              </a:solidFill>
            </a:endParaRPr>
          </a:p>
          <a:p>
            <a:pPr lvl="1"/>
            <a:r>
              <a:rPr lang="en-US" dirty="0">
                <a:solidFill>
                  <a:schemeClr val="bg1"/>
                </a:solidFill>
              </a:rPr>
              <a:t>In contrast, a </a:t>
            </a:r>
            <a:r>
              <a:rPr lang="en-US" b="1" dirty="0">
                <a:solidFill>
                  <a:schemeClr val="bg1"/>
                </a:solidFill>
              </a:rPr>
              <a:t>Flat Tax System </a:t>
            </a:r>
            <a:r>
              <a:rPr lang="en-US" dirty="0">
                <a:solidFill>
                  <a:schemeClr val="bg1"/>
                </a:solidFill>
              </a:rPr>
              <a:t>taxes the entire salary at a single rate</a:t>
            </a:r>
          </a:p>
        </p:txBody>
      </p:sp>
      <p:pic>
        <p:nvPicPr>
          <p:cNvPr id="6" name="Picture 5">
            <a:extLst>
              <a:ext uri="{FF2B5EF4-FFF2-40B4-BE49-F238E27FC236}">
                <a16:creationId xmlns:a16="http://schemas.microsoft.com/office/drawing/2014/main" id="{B5841ED4-8021-4C08-9C9B-2C76FA363E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3528" y="1917577"/>
            <a:ext cx="5611916" cy="3621748"/>
          </a:xfrm>
          <a:prstGeom prst="rect">
            <a:avLst/>
          </a:prstGeom>
        </p:spPr>
      </p:pic>
    </p:spTree>
    <p:extLst>
      <p:ext uri="{BB962C8B-B14F-4D97-AF65-F5344CB8AC3E}">
        <p14:creationId xmlns:p14="http://schemas.microsoft.com/office/powerpoint/2010/main" val="2872315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D4395-8886-4E74-8171-CFBB58B18C42}"/>
              </a:ext>
            </a:extLst>
          </p:cNvPr>
          <p:cNvSpPr>
            <a:spLocks noGrp="1"/>
          </p:cNvSpPr>
          <p:nvPr>
            <p:ph type="title"/>
          </p:nvPr>
        </p:nvSpPr>
        <p:spPr/>
        <p:txBody>
          <a:bodyPr/>
          <a:lstStyle/>
          <a:p>
            <a:pPr algn="ctr"/>
            <a:r>
              <a:rPr lang="en-US" dirty="0">
                <a:solidFill>
                  <a:schemeClr val="bg1"/>
                </a:solidFill>
              </a:rPr>
              <a:t>Income Tax</a:t>
            </a:r>
            <a:br>
              <a:rPr lang="en-US" dirty="0">
                <a:solidFill>
                  <a:schemeClr val="bg1"/>
                </a:solidFill>
              </a:rPr>
            </a:br>
            <a:r>
              <a:rPr lang="en-US" sz="2400" dirty="0">
                <a:solidFill>
                  <a:schemeClr val="bg1"/>
                </a:solidFill>
              </a:rPr>
              <a:t>(Still not financial advice)</a:t>
            </a:r>
          </a:p>
        </p:txBody>
      </p:sp>
      <p:sp>
        <p:nvSpPr>
          <p:cNvPr id="3" name="Content Placeholder 2">
            <a:extLst>
              <a:ext uri="{FF2B5EF4-FFF2-40B4-BE49-F238E27FC236}">
                <a16:creationId xmlns:a16="http://schemas.microsoft.com/office/drawing/2014/main" id="{9F27453D-CD28-4EAA-84B1-8549295934CF}"/>
              </a:ext>
            </a:extLst>
          </p:cNvPr>
          <p:cNvSpPr>
            <a:spLocks noGrp="1"/>
          </p:cNvSpPr>
          <p:nvPr>
            <p:ph idx="1"/>
          </p:nvPr>
        </p:nvSpPr>
        <p:spPr>
          <a:xfrm>
            <a:off x="838201" y="1825625"/>
            <a:ext cx="5257800" cy="3900472"/>
          </a:xfrm>
        </p:spPr>
        <p:txBody>
          <a:bodyPr>
            <a:normAutofit lnSpcReduction="10000"/>
          </a:bodyPr>
          <a:lstStyle/>
          <a:p>
            <a:r>
              <a:rPr lang="en-US" dirty="0">
                <a:solidFill>
                  <a:schemeClr val="bg1"/>
                </a:solidFill>
              </a:rPr>
              <a:t>For Example:</a:t>
            </a:r>
          </a:p>
          <a:p>
            <a:r>
              <a:rPr lang="en-US" dirty="0">
                <a:solidFill>
                  <a:schemeClr val="bg1"/>
                </a:solidFill>
              </a:rPr>
              <a:t>Say you make $65,000 a year:</a:t>
            </a:r>
          </a:p>
          <a:p>
            <a:pPr lvl="1"/>
            <a:r>
              <a:rPr lang="en-US" dirty="0">
                <a:solidFill>
                  <a:schemeClr val="bg1"/>
                </a:solidFill>
              </a:rPr>
              <a:t>The first $9875 is taxed at 10%</a:t>
            </a:r>
          </a:p>
          <a:p>
            <a:pPr lvl="1"/>
            <a:r>
              <a:rPr lang="en-US" dirty="0">
                <a:solidFill>
                  <a:schemeClr val="bg1"/>
                </a:solidFill>
              </a:rPr>
              <a:t>The next $30,250 will be taxed at 12%</a:t>
            </a:r>
          </a:p>
          <a:p>
            <a:pPr lvl="1"/>
            <a:r>
              <a:rPr lang="en-US" dirty="0">
                <a:solidFill>
                  <a:schemeClr val="bg1"/>
                </a:solidFill>
              </a:rPr>
              <a:t>The last $24,875 would be taxed at 22%</a:t>
            </a:r>
          </a:p>
          <a:p>
            <a:r>
              <a:rPr lang="en-US" dirty="0">
                <a:solidFill>
                  <a:schemeClr val="bg1"/>
                </a:solidFill>
              </a:rPr>
              <a:t>Because only a portion of your pay is taxed, will never lose money by making more money</a:t>
            </a:r>
          </a:p>
          <a:p>
            <a:pPr marL="457200" lvl="1" indent="0">
              <a:buNone/>
            </a:pPr>
            <a:endParaRPr lang="en-US" dirty="0">
              <a:solidFill>
                <a:schemeClr val="bg1"/>
              </a:solidFill>
            </a:endParaRPr>
          </a:p>
          <a:p>
            <a:endParaRPr lang="en-US" dirty="0">
              <a:solidFill>
                <a:schemeClr val="bg1"/>
              </a:solidFill>
            </a:endParaRPr>
          </a:p>
          <a:p>
            <a:endParaRPr lang="en-US" dirty="0">
              <a:solidFill>
                <a:schemeClr val="bg1"/>
              </a:solidFill>
            </a:endParaRPr>
          </a:p>
        </p:txBody>
      </p:sp>
      <p:pic>
        <p:nvPicPr>
          <p:cNvPr id="6" name="Picture 5">
            <a:extLst>
              <a:ext uri="{FF2B5EF4-FFF2-40B4-BE49-F238E27FC236}">
                <a16:creationId xmlns:a16="http://schemas.microsoft.com/office/drawing/2014/main" id="{493ECF8B-26F6-48A6-B752-F0CF6E5169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0455" y="1757779"/>
            <a:ext cx="5901319" cy="3808519"/>
          </a:xfrm>
          <a:prstGeom prst="rect">
            <a:avLst/>
          </a:prstGeom>
        </p:spPr>
      </p:pic>
    </p:spTree>
    <p:extLst>
      <p:ext uri="{BB962C8B-B14F-4D97-AF65-F5344CB8AC3E}">
        <p14:creationId xmlns:p14="http://schemas.microsoft.com/office/powerpoint/2010/main" val="349155790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BF1AC-F530-4374-90EA-C8ECF555915B}"/>
              </a:ext>
            </a:extLst>
          </p:cNvPr>
          <p:cNvSpPr>
            <a:spLocks noGrp="1"/>
          </p:cNvSpPr>
          <p:nvPr>
            <p:ph type="title"/>
          </p:nvPr>
        </p:nvSpPr>
        <p:spPr>
          <a:xfrm>
            <a:off x="1049215" y="365125"/>
            <a:ext cx="10515600" cy="1325563"/>
          </a:xfrm>
        </p:spPr>
        <p:txBody>
          <a:bodyPr/>
          <a:lstStyle/>
          <a:p>
            <a:r>
              <a:rPr lang="en-US" dirty="0">
                <a:solidFill>
                  <a:schemeClr val="bg1"/>
                </a:solidFill>
              </a:rPr>
              <a:t>Advantage of the Navy Paycheck</a:t>
            </a:r>
            <a:endParaRPr lang="en-US" dirty="0"/>
          </a:p>
        </p:txBody>
      </p:sp>
      <p:pic>
        <p:nvPicPr>
          <p:cNvPr id="5" name="Picture 4">
            <a:extLst>
              <a:ext uri="{FF2B5EF4-FFF2-40B4-BE49-F238E27FC236}">
                <a16:creationId xmlns:a16="http://schemas.microsoft.com/office/drawing/2014/main" id="{559CA0E8-D156-49A1-841D-05FAA887C2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1315" y="1387890"/>
            <a:ext cx="7440168" cy="3300984"/>
          </a:xfrm>
          <a:prstGeom prst="rect">
            <a:avLst/>
          </a:prstGeom>
        </p:spPr>
      </p:pic>
      <p:sp>
        <p:nvSpPr>
          <p:cNvPr id="7" name="Content Placeholder 6">
            <a:extLst>
              <a:ext uri="{FF2B5EF4-FFF2-40B4-BE49-F238E27FC236}">
                <a16:creationId xmlns:a16="http://schemas.microsoft.com/office/drawing/2014/main" id="{4E7CC08C-1309-419D-A584-8DBA2B8DD770}"/>
              </a:ext>
            </a:extLst>
          </p:cNvPr>
          <p:cNvSpPr>
            <a:spLocks noGrp="1"/>
          </p:cNvSpPr>
          <p:nvPr>
            <p:ph idx="1"/>
          </p:nvPr>
        </p:nvSpPr>
        <p:spPr>
          <a:xfrm>
            <a:off x="1049215" y="4790767"/>
            <a:ext cx="10515600" cy="4351338"/>
          </a:xfrm>
        </p:spPr>
        <p:txBody>
          <a:bodyPr/>
          <a:lstStyle/>
          <a:p>
            <a:r>
              <a:rPr lang="en-US" dirty="0">
                <a:solidFill>
                  <a:schemeClr val="bg1"/>
                </a:solidFill>
              </a:rPr>
              <a:t>This is a Leave and Earning Statement, a military pay stub</a:t>
            </a:r>
          </a:p>
          <a:p>
            <a:r>
              <a:rPr lang="en-US" dirty="0">
                <a:solidFill>
                  <a:schemeClr val="bg1"/>
                </a:solidFill>
              </a:rPr>
              <a:t>Notice anything interesting?</a:t>
            </a:r>
          </a:p>
        </p:txBody>
      </p:sp>
    </p:spTree>
    <p:extLst>
      <p:ext uri="{BB962C8B-B14F-4D97-AF65-F5344CB8AC3E}">
        <p14:creationId xmlns:p14="http://schemas.microsoft.com/office/powerpoint/2010/main" val="13777291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BF1AC-F530-4374-90EA-C8ECF555915B}"/>
              </a:ext>
            </a:extLst>
          </p:cNvPr>
          <p:cNvSpPr>
            <a:spLocks noGrp="1"/>
          </p:cNvSpPr>
          <p:nvPr>
            <p:ph type="title"/>
          </p:nvPr>
        </p:nvSpPr>
        <p:spPr>
          <a:xfrm>
            <a:off x="1049215" y="365125"/>
            <a:ext cx="10515600" cy="1325563"/>
          </a:xfrm>
        </p:spPr>
        <p:txBody>
          <a:bodyPr/>
          <a:lstStyle/>
          <a:p>
            <a:r>
              <a:rPr lang="en-US" dirty="0">
                <a:solidFill>
                  <a:schemeClr val="bg1"/>
                </a:solidFill>
              </a:rPr>
              <a:t>Advantage of the Navy Paycheck</a:t>
            </a:r>
            <a:endParaRPr lang="en-US" dirty="0"/>
          </a:p>
        </p:txBody>
      </p:sp>
      <p:sp>
        <p:nvSpPr>
          <p:cNvPr id="7" name="Content Placeholder 6">
            <a:extLst>
              <a:ext uri="{FF2B5EF4-FFF2-40B4-BE49-F238E27FC236}">
                <a16:creationId xmlns:a16="http://schemas.microsoft.com/office/drawing/2014/main" id="{4E7CC08C-1309-419D-A584-8DBA2B8DD770}"/>
              </a:ext>
            </a:extLst>
          </p:cNvPr>
          <p:cNvSpPr>
            <a:spLocks noGrp="1"/>
          </p:cNvSpPr>
          <p:nvPr>
            <p:ph idx="1"/>
          </p:nvPr>
        </p:nvSpPr>
        <p:spPr>
          <a:xfrm>
            <a:off x="1049215" y="4790767"/>
            <a:ext cx="10515600" cy="4351338"/>
          </a:xfrm>
        </p:spPr>
        <p:txBody>
          <a:bodyPr/>
          <a:lstStyle/>
          <a:p>
            <a:r>
              <a:rPr lang="en-US" dirty="0">
                <a:solidFill>
                  <a:schemeClr val="bg1"/>
                </a:solidFill>
              </a:rPr>
              <a:t>Not all of our paycheck is taxed</a:t>
            </a:r>
          </a:p>
        </p:txBody>
      </p:sp>
      <p:pic>
        <p:nvPicPr>
          <p:cNvPr id="4" name="Picture 3">
            <a:extLst>
              <a:ext uri="{FF2B5EF4-FFF2-40B4-BE49-F238E27FC236}">
                <a16:creationId xmlns:a16="http://schemas.microsoft.com/office/drawing/2014/main" id="{5348F60F-9BB0-4C36-868E-C26A1BFB86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2705" y="1482778"/>
            <a:ext cx="3232863" cy="3297706"/>
          </a:xfrm>
          <a:prstGeom prst="rect">
            <a:avLst/>
          </a:prstGeom>
        </p:spPr>
      </p:pic>
      <p:pic>
        <p:nvPicPr>
          <p:cNvPr id="8" name="Picture 7">
            <a:extLst>
              <a:ext uri="{FF2B5EF4-FFF2-40B4-BE49-F238E27FC236}">
                <a16:creationId xmlns:a16="http://schemas.microsoft.com/office/drawing/2014/main" id="{875C99A7-6FE8-4D35-9F6D-C2718C3C62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0290" y="2122856"/>
            <a:ext cx="6419005" cy="1002083"/>
          </a:xfrm>
          <a:prstGeom prst="rect">
            <a:avLst/>
          </a:prstGeom>
        </p:spPr>
      </p:pic>
    </p:spTree>
    <p:extLst>
      <p:ext uri="{BB962C8B-B14F-4D97-AF65-F5344CB8AC3E}">
        <p14:creationId xmlns:p14="http://schemas.microsoft.com/office/powerpoint/2010/main" val="110021772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BF1AC-F530-4374-90EA-C8ECF555915B}"/>
              </a:ext>
            </a:extLst>
          </p:cNvPr>
          <p:cNvSpPr>
            <a:spLocks noGrp="1"/>
          </p:cNvSpPr>
          <p:nvPr>
            <p:ph type="title"/>
          </p:nvPr>
        </p:nvSpPr>
        <p:spPr>
          <a:xfrm>
            <a:off x="1049215" y="365125"/>
            <a:ext cx="10515600" cy="1325563"/>
          </a:xfrm>
        </p:spPr>
        <p:txBody>
          <a:bodyPr/>
          <a:lstStyle/>
          <a:p>
            <a:r>
              <a:rPr lang="en-US" dirty="0">
                <a:solidFill>
                  <a:schemeClr val="bg1"/>
                </a:solidFill>
              </a:rPr>
              <a:t>Advantage of the Navy Paycheck</a:t>
            </a:r>
            <a:endParaRPr lang="en-US" dirty="0"/>
          </a:p>
        </p:txBody>
      </p:sp>
      <p:sp>
        <p:nvSpPr>
          <p:cNvPr id="7" name="Content Placeholder 6">
            <a:extLst>
              <a:ext uri="{FF2B5EF4-FFF2-40B4-BE49-F238E27FC236}">
                <a16:creationId xmlns:a16="http://schemas.microsoft.com/office/drawing/2014/main" id="{4E7CC08C-1309-419D-A584-8DBA2B8DD770}"/>
              </a:ext>
            </a:extLst>
          </p:cNvPr>
          <p:cNvSpPr>
            <a:spLocks noGrp="1"/>
          </p:cNvSpPr>
          <p:nvPr>
            <p:ph idx="1"/>
          </p:nvPr>
        </p:nvSpPr>
        <p:spPr>
          <a:xfrm>
            <a:off x="1049215" y="4790767"/>
            <a:ext cx="10515600" cy="4351338"/>
          </a:xfrm>
        </p:spPr>
        <p:txBody>
          <a:bodyPr/>
          <a:lstStyle/>
          <a:p>
            <a:r>
              <a:rPr lang="en-US" dirty="0">
                <a:solidFill>
                  <a:schemeClr val="bg1"/>
                </a:solidFill>
              </a:rPr>
              <a:t>BAH and BAS stand for Basic Allowance for Housing and Basic Allowance for Sustenance </a:t>
            </a:r>
          </a:p>
        </p:txBody>
      </p:sp>
      <p:pic>
        <p:nvPicPr>
          <p:cNvPr id="4" name="Picture 3">
            <a:extLst>
              <a:ext uri="{FF2B5EF4-FFF2-40B4-BE49-F238E27FC236}">
                <a16:creationId xmlns:a16="http://schemas.microsoft.com/office/drawing/2014/main" id="{5348F60F-9BB0-4C36-868E-C26A1BFB86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69781" y="1269083"/>
            <a:ext cx="3452437" cy="3521684"/>
          </a:xfrm>
          <a:prstGeom prst="rect">
            <a:avLst/>
          </a:prstGeom>
        </p:spPr>
      </p:pic>
    </p:spTree>
    <p:extLst>
      <p:ext uri="{BB962C8B-B14F-4D97-AF65-F5344CB8AC3E}">
        <p14:creationId xmlns:p14="http://schemas.microsoft.com/office/powerpoint/2010/main" val="16010223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BF1AC-F530-4374-90EA-C8ECF555915B}"/>
              </a:ext>
            </a:extLst>
          </p:cNvPr>
          <p:cNvSpPr>
            <a:spLocks noGrp="1"/>
          </p:cNvSpPr>
          <p:nvPr>
            <p:ph type="title"/>
          </p:nvPr>
        </p:nvSpPr>
        <p:spPr>
          <a:xfrm>
            <a:off x="1049215" y="365125"/>
            <a:ext cx="10515600" cy="1325563"/>
          </a:xfrm>
        </p:spPr>
        <p:txBody>
          <a:bodyPr/>
          <a:lstStyle/>
          <a:p>
            <a:r>
              <a:rPr lang="en-US" dirty="0">
                <a:solidFill>
                  <a:schemeClr val="bg1"/>
                </a:solidFill>
              </a:rPr>
              <a:t>Advantage of the Navy Paycheck</a:t>
            </a:r>
            <a:endParaRPr lang="en-US" dirty="0"/>
          </a:p>
        </p:txBody>
      </p:sp>
      <p:sp>
        <p:nvSpPr>
          <p:cNvPr id="7" name="Content Placeholder 6">
            <a:extLst>
              <a:ext uri="{FF2B5EF4-FFF2-40B4-BE49-F238E27FC236}">
                <a16:creationId xmlns:a16="http://schemas.microsoft.com/office/drawing/2014/main" id="{4E7CC08C-1309-419D-A584-8DBA2B8DD770}"/>
              </a:ext>
            </a:extLst>
          </p:cNvPr>
          <p:cNvSpPr>
            <a:spLocks noGrp="1"/>
          </p:cNvSpPr>
          <p:nvPr>
            <p:ph idx="1"/>
          </p:nvPr>
        </p:nvSpPr>
        <p:spPr>
          <a:xfrm>
            <a:off x="982189" y="3947388"/>
            <a:ext cx="11082564" cy="4351338"/>
          </a:xfrm>
        </p:spPr>
        <p:txBody>
          <a:bodyPr/>
          <a:lstStyle/>
          <a:p>
            <a:r>
              <a:rPr lang="en-US" dirty="0">
                <a:solidFill>
                  <a:schemeClr val="bg1"/>
                </a:solidFill>
              </a:rPr>
              <a:t>Allowances are parts of our pay designated for specific purposes, as a result its not taxed</a:t>
            </a:r>
          </a:p>
          <a:p>
            <a:endParaRPr lang="en-US" dirty="0">
              <a:solidFill>
                <a:schemeClr val="bg1"/>
              </a:solidFill>
            </a:endParaRPr>
          </a:p>
          <a:p>
            <a:r>
              <a:rPr lang="en-US" dirty="0">
                <a:solidFill>
                  <a:schemeClr val="bg1"/>
                </a:solidFill>
              </a:rPr>
              <a:t>As a result we are only taxed on roughly half of what we’re actually paid</a:t>
            </a:r>
          </a:p>
        </p:txBody>
      </p:sp>
      <p:pic>
        <p:nvPicPr>
          <p:cNvPr id="8" name="Picture 7">
            <a:extLst>
              <a:ext uri="{FF2B5EF4-FFF2-40B4-BE49-F238E27FC236}">
                <a16:creationId xmlns:a16="http://schemas.microsoft.com/office/drawing/2014/main" id="{875C99A7-6FE8-4D35-9F6D-C2718C3C62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9215" y="2067233"/>
            <a:ext cx="10381548" cy="1620683"/>
          </a:xfrm>
          <a:prstGeom prst="rect">
            <a:avLst/>
          </a:prstGeom>
        </p:spPr>
      </p:pic>
    </p:spTree>
    <p:extLst>
      <p:ext uri="{BB962C8B-B14F-4D97-AF65-F5344CB8AC3E}">
        <p14:creationId xmlns:p14="http://schemas.microsoft.com/office/powerpoint/2010/main" val="15707246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TM03090430[[fn=Banded]]</Template>
  <TotalTime>1789</TotalTime>
  <Words>1185</Words>
  <Application>Microsoft Office PowerPoint</Application>
  <PresentationFormat>Widescreen</PresentationFormat>
  <Paragraphs>152</Paragraphs>
  <Slides>24</Slides>
  <Notes>4</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Calibri Light</vt:lpstr>
      <vt:lpstr>SourceSansPro</vt:lpstr>
      <vt:lpstr>Office Theme</vt:lpstr>
      <vt:lpstr>NAVY ECONOMICS</vt:lpstr>
      <vt:lpstr>A LITTLE ABOUT ME:</vt:lpstr>
      <vt:lpstr>Presentation topics:</vt:lpstr>
      <vt:lpstr>Income Tax (This is not financial advice)</vt:lpstr>
      <vt:lpstr>Income Tax (Still not financial advice)</vt:lpstr>
      <vt:lpstr>Advantage of the Navy Paycheck</vt:lpstr>
      <vt:lpstr>Advantage of the Navy Paycheck</vt:lpstr>
      <vt:lpstr>Advantage of the Navy Paycheck</vt:lpstr>
      <vt:lpstr>Advantage of the Navy Paycheck</vt:lpstr>
      <vt:lpstr>Cost of Living</vt:lpstr>
      <vt:lpstr>Cost of Living </vt:lpstr>
      <vt:lpstr>Cost of Living</vt:lpstr>
      <vt:lpstr>How does the Navy help you with that?</vt:lpstr>
      <vt:lpstr>Retirement Definitely not financial advice</vt:lpstr>
      <vt:lpstr>Retirement Planning Seriously, this is not financial advice, but it is math</vt:lpstr>
      <vt:lpstr>Retirement Planning Seriously, this is not financial advice, but it is math</vt:lpstr>
      <vt:lpstr>Retirement Planning Seriously, this is not financial advice, but it is math</vt:lpstr>
      <vt:lpstr>Retirement Planning Seriously, this is not financial advice, but it is math</vt:lpstr>
      <vt:lpstr>Retirement Planning Seriously, this is not financial advice, but it is math</vt:lpstr>
      <vt:lpstr>Retirement Planning Seriously, this is not financial advice, but it is math</vt:lpstr>
      <vt:lpstr>Retirement Planning Seriously, this is not financial advice, but it is math</vt:lpstr>
      <vt:lpstr>Retirement Planning Seriously, this is not financial advice, but it is math</vt:lpstr>
      <vt:lpstr>In Review</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Preparing for Navy Boot Camp</dc:title>
  <dc:creator>Adam Glover</dc:creator>
  <cp:lastModifiedBy>Adam Glover</cp:lastModifiedBy>
  <cp:revision>42</cp:revision>
  <dcterms:created xsi:type="dcterms:W3CDTF">2021-01-08T22:25:19Z</dcterms:created>
  <dcterms:modified xsi:type="dcterms:W3CDTF">2021-02-22T04:19:00Z</dcterms:modified>
</cp:coreProperties>
</file>